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522" r:id="rId2"/>
    <p:sldId id="1598" r:id="rId3"/>
    <p:sldId id="1659" r:id="rId4"/>
    <p:sldId id="1485" r:id="rId5"/>
    <p:sldId id="1670" r:id="rId6"/>
    <p:sldId id="1703" r:id="rId7"/>
    <p:sldId id="1671" r:id="rId8"/>
    <p:sldId id="1729" r:id="rId9"/>
    <p:sldId id="1687" r:id="rId10"/>
    <p:sldId id="1719" r:id="rId11"/>
    <p:sldId id="1672" r:id="rId12"/>
    <p:sldId id="1727" r:id="rId13"/>
    <p:sldId id="1684" r:id="rId14"/>
    <p:sldId id="1690" r:id="rId15"/>
    <p:sldId id="1686" r:id="rId16"/>
    <p:sldId id="1692" r:id="rId17"/>
    <p:sldId id="1693" r:id="rId18"/>
    <p:sldId id="1725" r:id="rId19"/>
    <p:sldId id="1694" r:id="rId20"/>
    <p:sldId id="1679" r:id="rId21"/>
    <p:sldId id="1721" r:id="rId22"/>
    <p:sldId id="1726" r:id="rId23"/>
    <p:sldId id="1722" r:id="rId24"/>
    <p:sldId id="1723" r:id="rId25"/>
    <p:sldId id="1673" r:id="rId26"/>
    <p:sldId id="1675" r:id="rId27"/>
    <p:sldId id="1678" r:id="rId28"/>
  </p:sldIdLst>
  <p:sldSz cx="9906000" cy="6858000" type="A4"/>
  <p:notesSz cx="6797675" cy="9926638"/>
  <p:embeddedFontLst>
    <p:embeddedFont>
      <p:font typeface="나눔고딕" panose="020B0600000101010101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09" userDrawn="1">
          <p15:clr>
            <a:srgbClr val="A4A3A4"/>
          </p15:clr>
        </p15:guide>
        <p15:guide id="3" pos="4526" userDrawn="1">
          <p15:clr>
            <a:srgbClr val="A4A3A4"/>
          </p15:clr>
        </p15:guide>
        <p15:guide id="4" pos="194" userDrawn="1">
          <p15:clr>
            <a:srgbClr val="A4A3A4"/>
          </p15:clr>
        </p15:guide>
        <p15:guide id="5" pos="466" userDrawn="1">
          <p15:clr>
            <a:srgbClr val="A4A3A4"/>
          </p15:clr>
        </p15:guide>
        <p15:guide id="6" pos="1487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orient="horz" pos="1684" userDrawn="1">
          <p15:clr>
            <a:srgbClr val="A4A3A4"/>
          </p15:clr>
        </p15:guide>
        <p15:guide id="12" pos="352">
          <p15:clr>
            <a:srgbClr val="A4A3A4"/>
          </p15:clr>
        </p15:guide>
        <p15:guide id="13" pos="139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61">
          <p15:clr>
            <a:srgbClr val="A4A3A4"/>
          </p15:clr>
        </p15:guide>
        <p15:guide id="2" pos="2174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3D4"/>
    <a:srgbClr val="FEDC5E"/>
    <a:srgbClr val="CB120D"/>
    <a:srgbClr val="FED43C"/>
    <a:srgbClr val="F7F3DE"/>
    <a:srgbClr val="FF7800"/>
    <a:srgbClr val="F25E16"/>
    <a:srgbClr val="FFFBCC"/>
    <a:srgbClr val="7E0000"/>
    <a:srgbClr val="DAA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96" autoAdjust="0"/>
    <p:restoredTop sz="92147" autoAdjust="0"/>
  </p:normalViewPr>
  <p:slideViewPr>
    <p:cSldViewPr snapToGrid="0" snapToObjects="1" showGuides="1">
      <p:cViewPr>
        <p:scale>
          <a:sx n="75" d="100"/>
          <a:sy n="75" d="100"/>
        </p:scale>
        <p:origin x="-1714" y="-552"/>
      </p:cViewPr>
      <p:guideLst>
        <p:guide orient="horz" pos="522"/>
        <p:guide orient="horz" pos="3102"/>
        <p:guide orient="horz" pos="1321"/>
        <p:guide pos="122"/>
        <p:guide pos="3129"/>
        <p:guide pos="3801"/>
        <p:guide pos="60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notesViewPr>
    <p:cSldViewPr snapToGrid="0" snapToObjects="1" showGuides="1">
      <p:cViewPr varScale="1">
        <p:scale>
          <a:sx n="74" d="100"/>
          <a:sy n="74" d="100"/>
        </p:scale>
        <p:origin x="-2550" y="-90"/>
      </p:cViewPr>
      <p:guideLst>
        <p:guide orient="horz" pos="3161"/>
        <p:guide orient="horz" pos="3127"/>
        <p:guide pos="2174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5512D11C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913" y="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C8867E-60F2-4368-8347-9AAAD3E05169}" type="datetimeFigureOut">
              <a:rPr lang="ko-KR" altLang="en-US"/>
              <a:pPr>
                <a:defRPr/>
              </a:pPr>
              <a:t>2015-09-15</a:t>
            </a:fld>
            <a:endParaRPr lang="en-US" altLang="ko-KR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913" y="9429591"/>
            <a:ext cx="2944175" cy="4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6" tIns="45673" rIns="91346" bIns="456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B1C172-3DD1-45F8-8C70-D1B8B73FC46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81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1913" y="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58F2DCE9-3EB9-4102-A29D-88D1EB6BE128}" type="datetimeFigureOut">
              <a:rPr lang="ko-KR" altLang="en-US" smtClean="0"/>
              <a:pPr>
                <a:defRPr/>
              </a:pPr>
              <a:t>2015-09-15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4538"/>
            <a:ext cx="5373687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46" tIns="45673" rIns="91346" bIns="45673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406" y="4714796"/>
            <a:ext cx="5436869" cy="4467066"/>
          </a:xfrm>
          <a:prstGeom prst="rect">
            <a:avLst/>
          </a:prstGeom>
        </p:spPr>
        <p:txBody>
          <a:bodyPr vert="horz" lIns="91346" tIns="45673" rIns="91346" bIns="45673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1913" y="9429591"/>
            <a:ext cx="2944175" cy="495459"/>
          </a:xfrm>
          <a:prstGeom prst="rect">
            <a:avLst/>
          </a:prstGeom>
        </p:spPr>
        <p:txBody>
          <a:bodyPr vert="horz" lIns="91346" tIns="45673" rIns="91346" bIns="456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90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오늘 주제 발표를</a:t>
            </a:r>
            <a:r>
              <a:rPr lang="ko-KR" altLang="en-US" baseline="0" dirty="0" smtClean="0"/>
              <a:t> 진행할 </a:t>
            </a:r>
            <a:r>
              <a:rPr lang="ko-KR" altLang="en-US" baseline="0" dirty="0" err="1" smtClean="0"/>
              <a:t>크로센트의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최근식</a:t>
            </a:r>
            <a:r>
              <a:rPr lang="ko-KR" altLang="en-US" baseline="0" dirty="0" smtClean="0"/>
              <a:t> 수석입니다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11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스테이징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빌드팩을</a:t>
            </a:r>
            <a:r>
              <a:rPr lang="ko-KR" altLang="en-US" dirty="0" smtClean="0"/>
              <a:t> 이용하여 어플리케이션 실행을 위한 이미지를 준비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6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2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6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발표순서는 </a:t>
            </a:r>
            <a:endParaRPr lang="en-US" altLang="ko-KR" dirty="0" smtClean="0"/>
          </a:p>
          <a:p>
            <a:r>
              <a:rPr lang="en-US" altLang="ko-KR" dirty="0" smtClean="0"/>
              <a:t>Open PaaS </a:t>
            </a:r>
            <a:r>
              <a:rPr lang="ko-KR" altLang="en-US" dirty="0" smtClean="0"/>
              <a:t>도입배경과 서비스 개요</a:t>
            </a:r>
            <a:endParaRPr lang="en-US" altLang="ko-KR" dirty="0" smtClean="0"/>
          </a:p>
          <a:p>
            <a:r>
              <a:rPr lang="ko-KR" altLang="en-US" dirty="0" smtClean="0"/>
              <a:t>핵심 서비스로서 실행환경 구조 및 특징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향후 개발 계획 순입니다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2422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클라우드는</a:t>
            </a:r>
            <a:r>
              <a:rPr lang="ko-KR" altLang="en-US" dirty="0" smtClean="0"/>
              <a:t> 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수도와 같은 유틸리티 서비스로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필요할 때 인터넷을 통해 </a:t>
            </a:r>
            <a:r>
              <a:rPr lang="en-US" altLang="ko-KR" dirty="0" smtClean="0"/>
              <a:t>HW, SW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자원을 </a:t>
            </a:r>
            <a:r>
              <a:rPr lang="ko-KR" altLang="en-US" dirty="0" err="1" smtClean="0"/>
              <a:t>공동이용하는</a:t>
            </a:r>
            <a:r>
              <a:rPr lang="ko-KR" altLang="en-US" dirty="0" smtClean="0"/>
              <a:t> 기술입니다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0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Gartner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서비스를 </a:t>
            </a:r>
            <a:r>
              <a:rPr lang="en-US" altLang="ko-KR" dirty="0" smtClean="0"/>
              <a:t>IaaS, PaaS, SaaS</a:t>
            </a:r>
            <a:r>
              <a:rPr lang="ko-KR" altLang="en-US" dirty="0" smtClean="0"/>
              <a:t>로 구분합니다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smtClean="0"/>
              <a:t>IaaS</a:t>
            </a:r>
            <a:r>
              <a:rPr lang="ko-KR" altLang="en-US" dirty="0" smtClean="0"/>
              <a:t>는 서버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스토리지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 등 가상 서버 자원을 </a:t>
            </a:r>
            <a:r>
              <a:rPr lang="ko-KR" altLang="en-US" baseline="0" dirty="0" smtClean="0"/>
              <a:t>인터넷을 통해 제공하는 서비스입니다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PaaS</a:t>
            </a:r>
            <a:r>
              <a:rPr lang="ko-KR" altLang="en-US" baseline="0" dirty="0" smtClean="0"/>
              <a:t>는 런타임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미들웨어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프레임워크 등 플랫폼을 인터넷을 통해 제공하는 서비스로 사용자는 어플리케이션을 바로 배포할 수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SaaS</a:t>
            </a:r>
            <a:r>
              <a:rPr lang="ko-KR" altLang="en-US" baseline="0" dirty="0" smtClean="0"/>
              <a:t>는 응용 </a:t>
            </a:r>
            <a:r>
              <a:rPr lang="en-US" altLang="ko-KR" baseline="0" dirty="0" smtClean="0"/>
              <a:t>SW </a:t>
            </a:r>
            <a:r>
              <a:rPr lang="ko-KR" altLang="en-US" baseline="0" dirty="0" smtClean="0"/>
              <a:t>를 제공하는 서비스로 사용자는 단순히 사용하면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5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</a:t>
            </a:r>
            <a:r>
              <a:rPr lang="en-US" altLang="ko-KR" dirty="0" smtClean="0"/>
              <a:t>, IaaS </a:t>
            </a:r>
            <a:r>
              <a:rPr lang="ko-KR" altLang="en-US" dirty="0" smtClean="0"/>
              <a:t>도입과 </a:t>
            </a:r>
            <a:r>
              <a:rPr lang="en-US" altLang="ko-KR" dirty="0" smtClean="0"/>
              <a:t>PaaS </a:t>
            </a:r>
            <a:r>
              <a:rPr lang="ko-KR" altLang="en-US" dirty="0" smtClean="0"/>
              <a:t>도입은 어떤 차이가 나는지 살펴보겠습니다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</a:t>
            </a:r>
            <a:r>
              <a:rPr lang="en-US" altLang="ko-KR" dirty="0" smtClean="0"/>
              <a:t>IaaS</a:t>
            </a:r>
            <a:r>
              <a:rPr lang="ko-KR" altLang="en-US" dirty="0" smtClean="0"/>
              <a:t>는 가상 자원을 서비스로부터 공급 받으나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사용자는 </a:t>
            </a:r>
            <a:r>
              <a:rPr lang="en-US" altLang="ko-KR" dirty="0" smtClean="0"/>
              <a:t>IaaS </a:t>
            </a:r>
            <a:r>
              <a:rPr lang="ko-KR" altLang="en-US" dirty="0" smtClean="0"/>
              <a:t>배포 및 플랫폼 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운영을 수행하여야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반면 </a:t>
            </a:r>
            <a:r>
              <a:rPr lang="en-US" altLang="ko-KR" dirty="0" smtClean="0"/>
              <a:t>PaaS</a:t>
            </a:r>
            <a:r>
              <a:rPr lang="ko-KR" altLang="en-US" dirty="0" smtClean="0"/>
              <a:t>는 가상자원 </a:t>
            </a:r>
            <a:r>
              <a:rPr lang="ko-KR" altLang="en-US" dirty="0" err="1" smtClean="0"/>
              <a:t>영영뿐만</a:t>
            </a:r>
            <a:r>
              <a:rPr lang="ko-KR" altLang="en-US" dirty="0" smtClean="0"/>
              <a:t> 아니라 플랫폼 영역을 서비스로 공급 </a:t>
            </a:r>
            <a:r>
              <a:rPr lang="ko-KR" altLang="en-US" dirty="0" err="1" smtClean="0"/>
              <a:t>받음으로서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사용자는 단순히 업무 어플리케이션의 배포와 운영의 역할을 수행하면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플랫폼을 서비스를 공급 </a:t>
            </a:r>
            <a:r>
              <a:rPr lang="ko-KR" altLang="en-US" baseline="0" dirty="0" err="1" smtClean="0"/>
              <a:t>받음으로서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 효율성을 높이는 효과가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2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666944-2664-49E5-9120-E9A6039C0FE0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49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>
              <a:latin typeface="+mj-lt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8DBEA-12D5-46A2-848F-A137CB12B181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1836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gi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D:\크로센트_PPT\20121031_서울시\자료\배경01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781050" y="1138226"/>
            <a:ext cx="8401050" cy="2955821"/>
          </a:xfrm>
          <a:prstGeom prst="rect">
            <a:avLst/>
          </a:prstGeom>
          <a:noFill/>
        </p:spPr>
      </p:pic>
      <p:sp>
        <p:nvSpPr>
          <p:cNvPr id="30" name="Rectangle 3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61047" y="2533401"/>
            <a:ext cx="5389004" cy="663575"/>
          </a:xfrm>
          <a:prstGeom prst="rect">
            <a:avLst/>
          </a:prstGeom>
          <a:ln/>
        </p:spPr>
        <p:txBody>
          <a:bodyPr anchor="ctr"/>
          <a:lstStyle>
            <a:lvl1pPr algn="ctr">
              <a:buNone/>
              <a:defRPr sz="24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D:\크로센트_PPT\20121031_서울시\자료\배경0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751" y="4214819"/>
            <a:ext cx="2621599" cy="2851740"/>
          </a:xfrm>
          <a:prstGeom prst="rect">
            <a:avLst/>
          </a:prstGeom>
          <a:noFill/>
        </p:spPr>
      </p:pic>
      <p:sp>
        <p:nvSpPr>
          <p:cNvPr id="29" name="Rectangle 38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301715"/>
            <a:ext cx="9906000" cy="1114895"/>
          </a:xfrm>
          <a:ln w="9525"/>
        </p:spPr>
        <p:txBody>
          <a:bodyPr anchor="ctr"/>
          <a:lstStyle>
            <a:lvl1pPr algn="ctr">
              <a:defRPr sz="2800"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701" y="192295"/>
            <a:ext cx="800374" cy="638356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 userDrawn="1"/>
        </p:nvGrpSpPr>
        <p:grpSpPr>
          <a:xfrm>
            <a:off x="475697" y="164226"/>
            <a:ext cx="1487574" cy="694495"/>
            <a:chOff x="5240581" y="2458479"/>
            <a:chExt cx="1973609" cy="950983"/>
          </a:xfrm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85"/>
            <a:stretch/>
          </p:blipFill>
          <p:spPr>
            <a:xfrm>
              <a:off x="6348172" y="2533869"/>
              <a:ext cx="866018" cy="800202"/>
            </a:xfrm>
            <a:prstGeom prst="rect">
              <a:avLst/>
            </a:prstGeom>
          </p:spPr>
        </p:pic>
        <p:pic>
          <p:nvPicPr>
            <p:cNvPr id="10" name="Picture 2" descr="https://encrypted-tbn2.gstatic.com/images?q=tbn:ANd9GcSU7w3bDQczyB1f1B0iIZlNW79C1quSTg0aOjfHJhSsysdccjK4wg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581" y="2458479"/>
              <a:ext cx="985407" cy="95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804172" y="1755373"/>
            <a:ext cx="8319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1688" eaLnBrk="0" latinLnBrk="0" hangingPunct="0">
              <a:defRPr/>
            </a:pPr>
            <a:r>
              <a:rPr lang="en-US" altLang="ko-KR" sz="32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Open PaaS </a:t>
            </a:r>
            <a:r>
              <a:rPr lang="ko-KR" altLang="en-US" sz="3200" b="1" spc="-50" baseline="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운영을 위한 핵심 서비스 및 구조</a:t>
            </a:r>
            <a:endParaRPr lang="en-US" altLang="ko-KR" sz="3200" b="1" spc="-50" baseline="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8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802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25" y="-9525"/>
            <a:ext cx="9925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027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1052" name="DefaultOcx" r:id="rId2" imgW="914400" imgH="228600"/>
        </mc:Choice>
        <mc:Fallback>
          <p:control name="DefaultOcx" r:id="rId2" imgW="914400" imgH="228600">
            <p:pic>
              <p:nvPicPr>
                <p:cNvPr id="0" name="DefaultOcx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-22860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2" name="TextBox 5"/>
          <p:cNvSpPr txBox="1">
            <a:spLocks noChangeArrowheads="1"/>
          </p:cNvSpPr>
          <p:nvPr userDrawn="1"/>
        </p:nvSpPr>
        <p:spPr bwMode="auto">
          <a:xfrm>
            <a:off x="766763" y="2571750"/>
            <a:ext cx="8372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97999D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 eaLnBrk="0" latinLnBrk="0" hangingPunct="0"/>
            <a:r>
              <a:rPr lang="en-US" altLang="ko-KR" sz="3600">
                <a:solidFill>
                  <a:srgbClr val="191919"/>
                </a:solidFill>
                <a:latin typeface="Arial" pitchFamily="34" charset="0"/>
                <a:ea typeface="나눔고딕" pitchFamily="50" charset="-127"/>
                <a:cs typeface="Arial" pitchFamily="34" charset="0"/>
              </a:rPr>
              <a:t>1. Please enter the main title here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9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436563" y="952184"/>
            <a:ext cx="9052941" cy="5357136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00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Rectangle 107"/>
          <p:cNvSpPr>
            <a:spLocks noChangeArrowheads="1"/>
          </p:cNvSpPr>
          <p:nvPr userDrawn="1"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436563" y="952184"/>
            <a:ext cx="9052941" cy="4493040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442695" y="5495073"/>
            <a:ext cx="9064390" cy="684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rgbClr val="B4100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2" descr="https://encrypted-tbn2.gstatic.com/images?q=tbn:ANd9GcSU7w3bDQczyB1f1B0iIZlNW79C1quSTg0aOjfHJhSsysdccjK4w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I:\★Clipart★\logo\기관\한국정보화진흥원\영문_상하_A [Converted]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pic>
        <p:nvPicPr>
          <p:cNvPr id="12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9563" y="0"/>
            <a:ext cx="7639050" cy="647700"/>
          </a:xfrm>
        </p:spPr>
        <p:txBody>
          <a:bodyPr wrap="none"/>
          <a:lstStyle>
            <a:lvl1pPr algn="l"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6251517"/>
            <a:ext cx="877252" cy="53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행정자치부 로고"/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r="5342" b="23581"/>
          <a:stretch/>
        </p:blipFill>
        <p:spPr bwMode="auto">
          <a:xfrm>
            <a:off x="874913" y="6247991"/>
            <a:ext cx="527859" cy="49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8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0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001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1202373" y="120867"/>
            <a:ext cx="7549030" cy="59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2" name="Rectangle 107"/>
          <p:cNvSpPr>
            <a:spLocks noChangeArrowheads="1"/>
          </p:cNvSpPr>
          <p:nvPr/>
        </p:nvSpPr>
        <p:spPr bwMode="auto">
          <a:xfrm>
            <a:off x="4414838" y="6561138"/>
            <a:ext cx="10747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fld id="{80731AF9-71A4-4FD1-9B68-B05206C50A84}" type="slidenum">
              <a:rPr lang="en-US" altLang="ko-KR" sz="100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5F5F5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788" y="120868"/>
            <a:ext cx="9052941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algn="ctr" defTabSz="801688" rtl="0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2600" b="1" kern="1200" spc="-100" dirty="0" smtClean="0">
              <a:solidFill>
                <a:srgbClr val="AB1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6563" y="132725"/>
            <a:ext cx="9052941" cy="579487"/>
          </a:xfrm>
          <a:prstGeom prst="rect">
            <a:avLst/>
          </a:prstGeom>
          <a:noFill/>
          <a:ln w="63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/>
            <a:endParaRPr lang="ko-KR" altLang="en-US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90830"/>
            <a:ext cx="9906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5"/>
          <a:stretch/>
        </p:blipFill>
        <p:spPr>
          <a:xfrm>
            <a:off x="915621" y="6282780"/>
            <a:ext cx="526668" cy="486642"/>
          </a:xfrm>
          <a:prstGeom prst="rect">
            <a:avLst/>
          </a:prstGeom>
        </p:spPr>
      </p:pic>
      <p:pic>
        <p:nvPicPr>
          <p:cNvPr id="1026" name="Picture 2" descr="https://encrypted-tbn2.gstatic.com/images?q=tbn:ANd9GcSU7w3bDQczyB1f1B0iIZlNW79C1quSTg0aOjfHJhSsysdccjK4w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4" y="6247991"/>
            <a:ext cx="576355" cy="5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I:\★Clipart★\logo\기관\한국정보화진흥원\영문_상하_A [Converted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976335" y="6315469"/>
            <a:ext cx="610154" cy="486642"/>
          </a:xfrm>
          <a:prstGeom prst="rect">
            <a:avLst/>
          </a:prstGeom>
          <a:noFill/>
        </p:spPr>
      </p:pic>
      <p:sp>
        <p:nvSpPr>
          <p:cNvPr id="16" name="AutoShape 2"/>
          <p:cNvSpPr>
            <a:spLocks noChangeArrowheads="1"/>
          </p:cNvSpPr>
          <p:nvPr/>
        </p:nvSpPr>
        <p:spPr bwMode="gray">
          <a:xfrm flipH="1">
            <a:off x="287887" y="1520825"/>
            <a:ext cx="9353654" cy="4651375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 flipH="1">
            <a:off x="287887" y="825501"/>
            <a:ext cx="9353654" cy="443259"/>
          </a:xfrm>
          <a:prstGeom prst="roundRect">
            <a:avLst>
              <a:gd name="adj" fmla="val 0"/>
            </a:avLst>
          </a:prstGeom>
          <a:noFill/>
          <a:ln w="12700" algn="ctr">
            <a:noFill/>
            <a:prstDash val="sysDot"/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600" spc="-50" dirty="0">
              <a:latin typeface="+mn-ea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68" r:id="rId1"/>
    <p:sldLayoutId id="2147485483" r:id="rId2"/>
    <p:sldLayoutId id="2147485488" r:id="rId3"/>
    <p:sldLayoutId id="2147485486" r:id="rId4"/>
    <p:sldLayoutId id="2147485487" r:id="rId5"/>
    <p:sldLayoutId id="2147485467" r:id="rId6"/>
    <p:sldLayoutId id="2147485490" r:id="rId7"/>
    <p:sldLayoutId id="2147485497" r:id="rId8"/>
    <p:sldLayoutId id="2147485514" r:id="rId9"/>
    <p:sldLayoutId id="2147485515" r:id="rId10"/>
    <p:sldLayoutId id="214748552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000" b="1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gif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65038" y="2577746"/>
            <a:ext cx="7549030" cy="59134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2015.9.18(</a:t>
            </a:r>
            <a:r>
              <a:rPr kumimoji="0" lang="ko-KR" altLang="en-US" sz="1600" b="1" dirty="0" smtClean="0">
                <a:latin typeface="+mn-lt"/>
                <a:ea typeface="나눔고딕" pitchFamily="50" charset="-127"/>
                <a:cs typeface="+mj-cs"/>
              </a:rPr>
              <a:t>금</a:t>
            </a:r>
            <a:r>
              <a:rPr kumimoji="0" lang="en-US" altLang="ko-KR" sz="1600" b="1" dirty="0" smtClean="0">
                <a:latin typeface="+mn-lt"/>
                <a:ea typeface="나눔고딕" pitchFamily="50" charset="-127"/>
                <a:cs typeface="+mj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003568" y="2577746"/>
            <a:ext cx="1902431" cy="59134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나눔고딕" pitchFamily="50" charset="-127"/>
                <a:cs typeface="+mj-cs"/>
              </a:rPr>
              <a:t>크로센트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  <a:p>
            <a:pPr marL="0" marR="0" lvl="0" indent="0" algn="r" defTabSz="9144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dirty="0" err="1" smtClean="0">
                <a:latin typeface="+mn-lt"/>
                <a:ea typeface="나눔고딕" pitchFamily="50" charset="-127"/>
                <a:cs typeface="+mj-cs"/>
              </a:rPr>
              <a:t>최근식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나눔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>
                <a:solidFill>
                  <a:srgbClr val="1F497D"/>
                </a:solidFill>
              </a:rPr>
              <a:t>Open PaaS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서비스 상세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2.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서비스 개요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551" y="4794719"/>
            <a:ext cx="7673231" cy="1516257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80456" tIns="40228" rIns="80456" bIns="40228" rtlCol="0" anchor="t"/>
          <a:lstStyle/>
          <a:p>
            <a:pPr algn="ctr" defTabSz="684154" latinLnBrk="0"/>
            <a:r>
              <a:rPr lang="ko-KR" altLang="en-US" sz="1050" b="1" kern="0" dirty="0">
                <a:solidFill>
                  <a:schemeClr val="bg1"/>
                </a:solidFill>
                <a:latin typeface="+mn-ea"/>
                <a:ea typeface="+mn-ea"/>
              </a:rPr>
              <a:t>인프라 제어 및 </a:t>
            </a:r>
            <a:r>
              <a:rPr lang="ko-KR" altLang="en-US" sz="1050" b="1" kern="0" dirty="0" smtClean="0">
                <a:solidFill>
                  <a:schemeClr val="bg1"/>
                </a:solidFill>
                <a:latin typeface="+mn-ea"/>
                <a:ea typeface="+mn-ea"/>
              </a:rPr>
              <a:t>관리 환경</a:t>
            </a:r>
            <a:endParaRPr lang="ko-KR" altLang="en-US" sz="105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4553" y="4977067"/>
            <a:ext cx="1407091" cy="12901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플랫폼설치자동화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27105" y="5133128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VM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템플릿 생성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27105" y="5273647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SW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설치템플릿 등록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27105" y="5414165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환경별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자동화실행모듈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7105" y="5554684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>
                <a:solidFill>
                  <a:sysClr val="windowText" lastClr="000000"/>
                </a:solidFill>
                <a:latin typeface="+mn-ea"/>
                <a:ea typeface="+mn-ea"/>
              </a:rPr>
              <a:t>Configuration </a:t>
            </a:r>
            <a:r>
              <a:rPr lang="ko-KR" altLang="en-US" sz="700" kern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27105" y="5835721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자동화설치엔진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7105" y="5976240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플랫폼자동 업그레이드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27105" y="5695202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템플릿자동등록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7105" y="6116760"/>
            <a:ext cx="1272366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플랫폼 백업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1169" y="4977067"/>
            <a:ext cx="1415887" cy="129018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IaaS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 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플러그인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99508" y="5138205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OpenStack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플러그인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699508" y="5316297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AWS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플러그인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699508" y="5494389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국내통신사클라우드플러그인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99508" y="5672481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국내퍼블릭클라우드플러그인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699506" y="6028666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기타클라우드플러그인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99506" y="5850573"/>
            <a:ext cx="1272364" cy="1407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국내기업클라우드플러그인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06579" y="4977219"/>
            <a:ext cx="1416257" cy="129969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IaaS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연동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69310" y="5139324"/>
            <a:ext cx="127236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>
                <a:solidFill>
                  <a:sysClr val="windowText" lastClr="000000"/>
                </a:solidFill>
                <a:latin typeface="+mn-ea"/>
                <a:ea typeface="+mn-ea"/>
              </a:rPr>
              <a:t>표준인터페이스관리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169310" y="5299629"/>
            <a:ext cx="127236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>
                <a:solidFill>
                  <a:sysClr val="windowText" lastClr="000000"/>
                </a:solidFill>
                <a:latin typeface="+mn-ea"/>
                <a:ea typeface="+mn-ea"/>
              </a:rPr>
              <a:t>표준리소스모델관리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69310" y="5459934"/>
            <a:ext cx="127236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리소스모델변환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69310" y="5620239"/>
            <a:ext cx="127236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IaaS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플러그인관리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582359" y="4977219"/>
            <a:ext cx="1530173" cy="8533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스마트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Placement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689574" y="5423564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멀티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AZ/Region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689574" y="5556567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조건기반최적화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92576" y="5144352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리소스기반최적화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692576" y="5281727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Placement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알고리즘관리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689574" y="5692564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스마트스케줄러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583534" y="5874579"/>
            <a:ext cx="1530173" cy="40233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컨테이너 관리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690748" y="6002494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컨테이너제어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690748" y="6135497"/>
            <a:ext cx="1312317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컨테이너스냅샷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172314" y="4976312"/>
            <a:ext cx="1530173" cy="41235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ko-KR" altLang="en-US" sz="900" b="1" kern="0" dirty="0" err="1" smtClean="0">
                <a:solidFill>
                  <a:sysClr val="windowText" lastClr="000000"/>
                </a:solidFill>
                <a:latin typeface="+mn-ea"/>
                <a:ea typeface="+mn-ea"/>
              </a:rPr>
              <a:t>인프라관리대시보드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296096" y="5115276"/>
            <a:ext cx="1312318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플랫폼인프라대시보드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296096" y="5248279"/>
            <a:ext cx="1312318" cy="1214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IaaS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관리대시보드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172314" y="5425166"/>
            <a:ext cx="1530173" cy="37119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ko-KR" altLang="en-US" sz="900" b="1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오케스트레이션자동화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296096" y="5546806"/>
            <a:ext cx="1312318" cy="1064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오케스트레이션엔진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96096" y="5663408"/>
            <a:ext cx="1312318" cy="1064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오케스트레이션관리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174026" y="5827651"/>
            <a:ext cx="1530173" cy="44926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인프라관리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281242" y="5943047"/>
            <a:ext cx="1312318" cy="989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통합리소스관리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281242" y="6051432"/>
            <a:ext cx="1312318" cy="989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템플릿관리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281242" y="6159817"/>
            <a:ext cx="1312318" cy="989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운영데이타관리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51095" y="833172"/>
            <a:ext cx="1914638" cy="5477804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107533" tIns="53767" rIns="107533" bIns="53767" rtlCol="0" anchor="t"/>
          <a:lstStyle/>
          <a:p>
            <a:pPr algn="ctr" defTabSz="684154" latinLnBrk="0"/>
            <a:r>
              <a:rPr lang="ko-KR" altLang="en-US" sz="1050" b="1" kern="0" dirty="0">
                <a:solidFill>
                  <a:schemeClr val="bg1"/>
                </a:solidFill>
                <a:latin typeface="+mn-ea"/>
                <a:ea typeface="+mn-ea"/>
              </a:rPr>
              <a:t>운영환경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7943860" y="2293940"/>
            <a:ext cx="1776717" cy="1195263"/>
            <a:chOff x="8001533" y="2374635"/>
            <a:chExt cx="1803168" cy="1256240"/>
          </a:xfrm>
        </p:grpSpPr>
        <p:sp>
          <p:nvSpPr>
            <p:cNvPr id="204" name="직사각형 203"/>
            <p:cNvSpPr/>
            <p:nvPr/>
          </p:nvSpPr>
          <p:spPr>
            <a:xfrm>
              <a:off x="8001533" y="2374635"/>
              <a:ext cx="1803168" cy="125624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관리자동화</a:t>
              </a:r>
            </a:p>
          </p:txBody>
        </p:sp>
        <p:sp>
          <p:nvSpPr>
            <p:cNvPr id="205" name="모서리가 둥근 직사각형 204"/>
            <p:cNvSpPr/>
            <p:nvPr/>
          </p:nvSpPr>
          <p:spPr>
            <a:xfrm>
              <a:off x="8038654" y="2598980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배포자동화</a:t>
              </a:r>
            </a:p>
          </p:txBody>
        </p:sp>
        <p:sp>
          <p:nvSpPr>
            <p:cNvPr id="206" name="모서리가 둥근 직사각형 205"/>
            <p:cNvSpPr/>
            <p:nvPr/>
          </p:nvSpPr>
          <p:spPr>
            <a:xfrm>
              <a:off x="8038654" y="2849007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업데이트자동화</a:t>
              </a:r>
            </a:p>
          </p:txBody>
        </p:sp>
        <p:sp>
          <p:nvSpPr>
            <p:cNvPr id="207" name="모서리가 둥근 직사각형 206"/>
            <p:cNvSpPr/>
            <p:nvPr/>
          </p:nvSpPr>
          <p:spPr>
            <a:xfrm>
              <a:off x="8038654" y="3099033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패치자동화</a:t>
              </a:r>
            </a:p>
          </p:txBody>
        </p:sp>
        <p:sp>
          <p:nvSpPr>
            <p:cNvPr id="208" name="모서리가 둥근 직사각형 207"/>
            <p:cNvSpPr/>
            <p:nvPr/>
          </p:nvSpPr>
          <p:spPr>
            <a:xfrm>
              <a:off x="8927785" y="2600106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모니터링자동화</a:t>
              </a:r>
            </a:p>
          </p:txBody>
        </p:sp>
        <p:sp>
          <p:nvSpPr>
            <p:cNvPr id="209" name="모서리가 둥근 직사각형 208"/>
            <p:cNvSpPr/>
            <p:nvPr/>
          </p:nvSpPr>
          <p:spPr>
            <a:xfrm>
              <a:off x="8927785" y="2850133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36000" tIns="40228" rIns="3600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사용자관리자동화</a:t>
              </a:r>
            </a:p>
          </p:txBody>
        </p:sp>
        <p:sp>
          <p:nvSpPr>
            <p:cNvPr id="210" name="모서리가 둥근 직사각형 209"/>
            <p:cNvSpPr/>
            <p:nvPr/>
          </p:nvSpPr>
          <p:spPr>
            <a:xfrm>
              <a:off x="8927785" y="3100158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관리자동화</a:t>
              </a:r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8049983" y="3350183"/>
              <a:ext cx="1720256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백업자동화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934454" y="1023575"/>
            <a:ext cx="1776338" cy="1216051"/>
            <a:chOff x="7991987" y="1038725"/>
            <a:chExt cx="1802783" cy="1278089"/>
          </a:xfrm>
        </p:grpSpPr>
        <p:sp>
          <p:nvSpPr>
            <p:cNvPr id="195" name="직사각형 194"/>
            <p:cNvSpPr/>
            <p:nvPr/>
          </p:nvSpPr>
          <p:spPr>
            <a:xfrm>
              <a:off x="7991987" y="1038725"/>
              <a:ext cx="1802783" cy="12780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관리자 </a:t>
              </a:r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대시보드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8026612" y="1266564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사용자관리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8026612" y="1520712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조직관리</a:t>
              </a:r>
            </a:p>
          </p:txBody>
        </p:sp>
        <p:sp>
          <p:nvSpPr>
            <p:cNvPr id="198" name="모서리가 둥근 직사각형 197"/>
            <p:cNvSpPr/>
            <p:nvPr/>
          </p:nvSpPr>
          <p:spPr>
            <a:xfrm>
              <a:off x="8921189" y="1266564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스페이스관리</a:t>
              </a:r>
            </a:p>
          </p:txBody>
        </p:sp>
        <p:sp>
          <p:nvSpPr>
            <p:cNvPr id="199" name="모서리가 둥근 직사각형 198"/>
            <p:cNvSpPr/>
            <p:nvPr/>
          </p:nvSpPr>
          <p:spPr>
            <a:xfrm>
              <a:off x="8921189" y="1520712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200" name="모서리가 둥근 직사각형 199"/>
            <p:cNvSpPr/>
            <p:nvPr/>
          </p:nvSpPr>
          <p:spPr>
            <a:xfrm>
              <a:off x="8027468" y="1774860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정책관리</a:t>
              </a:r>
            </a:p>
          </p:txBody>
        </p:sp>
        <p:sp>
          <p:nvSpPr>
            <p:cNvPr id="201" name="모서리가 둥근 직사각형 200"/>
            <p:cNvSpPr/>
            <p:nvPr/>
          </p:nvSpPr>
          <p:spPr>
            <a:xfrm>
              <a:off x="8027468" y="2029007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플랫폼정보관리</a:t>
              </a:r>
            </a:p>
          </p:txBody>
        </p:sp>
        <p:sp>
          <p:nvSpPr>
            <p:cNvPr id="202" name="모서리가 둥근 직사각형 201"/>
            <p:cNvSpPr/>
            <p:nvPr/>
          </p:nvSpPr>
          <p:spPr>
            <a:xfrm>
              <a:off x="8928781" y="1774860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인시던트관리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203" name="모서리가 둥근 직사각형 202"/>
            <p:cNvSpPr/>
            <p:nvPr/>
          </p:nvSpPr>
          <p:spPr>
            <a:xfrm>
              <a:off x="8928781" y="2029007"/>
              <a:ext cx="842452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플랫폼운영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/>
              </a:r>
              <a:b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</a:br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최적화관리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935257" y="3543517"/>
            <a:ext cx="1792995" cy="959072"/>
            <a:chOff x="7992802" y="3688648"/>
            <a:chExt cx="1819688" cy="1008000"/>
          </a:xfrm>
        </p:grpSpPr>
        <p:sp>
          <p:nvSpPr>
            <p:cNvPr id="189" name="직사각형 188"/>
            <p:cNvSpPr/>
            <p:nvPr/>
          </p:nvSpPr>
          <p:spPr>
            <a:xfrm>
              <a:off x="7992802" y="3688648"/>
              <a:ext cx="1819688" cy="100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 </a:t>
              </a:r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대</a:t>
              </a:r>
              <a:r>
                <a:rPr lang="ko-KR" altLang="en-US" sz="900" b="1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시</a:t>
              </a:r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보드</a:t>
              </a:r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90" name="모서리가 둥근 직사각형 189"/>
            <p:cNvSpPr/>
            <p:nvPr/>
          </p:nvSpPr>
          <p:spPr>
            <a:xfrm>
              <a:off x="8044462" y="3896359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</a:t>
              </a:r>
            </a:p>
          </p:txBody>
        </p:sp>
        <p:sp>
          <p:nvSpPr>
            <p:cNvPr id="191" name="모서리가 둥근 직사각형 190"/>
            <p:cNvSpPr/>
            <p:nvPr/>
          </p:nvSpPr>
          <p:spPr>
            <a:xfrm>
              <a:off x="8916558" y="4154362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인프라모니터링</a:t>
              </a:r>
            </a:p>
          </p:txBody>
        </p:sp>
        <p:sp>
          <p:nvSpPr>
            <p:cNvPr id="192" name="모서리가 둥근 직사각형 191"/>
            <p:cNvSpPr/>
            <p:nvPr/>
          </p:nvSpPr>
          <p:spPr>
            <a:xfrm>
              <a:off x="8044462" y="4154362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서비스모니터링</a:t>
              </a:r>
            </a:p>
          </p:txBody>
        </p:sp>
        <p:sp>
          <p:nvSpPr>
            <p:cNvPr id="193" name="모서리가 둥근 직사각형 192"/>
            <p:cNvSpPr/>
            <p:nvPr/>
          </p:nvSpPr>
          <p:spPr>
            <a:xfrm>
              <a:off x="8044461" y="4421896"/>
              <a:ext cx="17208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모니터링알람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94" name="모서리가 둥근 직사각형 193"/>
            <p:cNvSpPr/>
            <p:nvPr/>
          </p:nvSpPr>
          <p:spPr>
            <a:xfrm>
              <a:off x="8916558" y="3896359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플랫폼모니터링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935234" y="5536039"/>
            <a:ext cx="1793018" cy="702178"/>
            <a:chOff x="7992779" y="5781396"/>
            <a:chExt cx="1819711" cy="738000"/>
          </a:xfrm>
        </p:grpSpPr>
        <p:sp>
          <p:nvSpPr>
            <p:cNvPr id="184" name="직사각형 183"/>
            <p:cNvSpPr/>
            <p:nvPr/>
          </p:nvSpPr>
          <p:spPr>
            <a:xfrm>
              <a:off x="7992779" y="5781396"/>
              <a:ext cx="1819711" cy="738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미터링</a:t>
              </a:r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 플러그인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8038706" y="5990685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8038706" y="6246657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서비스모니터링</a:t>
              </a:r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8927837" y="5990685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플랫폼모니터링</a:t>
              </a:r>
            </a:p>
          </p:txBody>
        </p:sp>
        <p:sp>
          <p:nvSpPr>
            <p:cNvPr id="188" name="모서리가 둥근 직사각형 187"/>
            <p:cNvSpPr/>
            <p:nvPr/>
          </p:nvSpPr>
          <p:spPr>
            <a:xfrm>
              <a:off x="8927837" y="6246657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인프라모니터링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7935257" y="4556904"/>
            <a:ext cx="1792995" cy="924820"/>
            <a:chOff x="7992802" y="4747186"/>
            <a:chExt cx="1819688" cy="972000"/>
          </a:xfrm>
        </p:grpSpPr>
        <p:sp>
          <p:nvSpPr>
            <p:cNvPr id="178" name="직사각형 177"/>
            <p:cNvSpPr/>
            <p:nvPr/>
          </p:nvSpPr>
          <p:spPr>
            <a:xfrm>
              <a:off x="7992802" y="4747186"/>
              <a:ext cx="1819688" cy="9720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로그관리</a:t>
              </a: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044462" y="4953857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로그통합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/</a:t>
              </a:r>
            </a:p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아카이브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8916558" y="5205772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로그분석</a:t>
              </a:r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8044462" y="5205772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로그통계</a:t>
              </a:r>
            </a:p>
          </p:txBody>
        </p:sp>
        <p:sp>
          <p:nvSpPr>
            <p:cNvPr id="182" name="모서리가 둥근 직사각형 181"/>
            <p:cNvSpPr/>
            <p:nvPr/>
          </p:nvSpPr>
          <p:spPr>
            <a:xfrm>
              <a:off x="8044461" y="5457688"/>
              <a:ext cx="17208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로그알람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8916558" y="4953857"/>
              <a:ext cx="842400" cy="216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로그검색</a:t>
              </a: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897894" y="833120"/>
            <a:ext cx="1866888" cy="3871879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80456" tIns="40228" rIns="80456" bIns="40228" rtlCol="0" anchor="t"/>
          <a:lstStyle/>
          <a:p>
            <a:pPr algn="ctr" defTabSz="684154" latinLnBrk="0"/>
            <a:r>
              <a:rPr lang="ko-KR" altLang="en-US" sz="1050" b="1" kern="0" dirty="0" smtClean="0">
                <a:solidFill>
                  <a:schemeClr val="bg1"/>
                </a:solidFill>
                <a:latin typeface="+mn-ea"/>
                <a:ea typeface="+mn-ea"/>
              </a:rPr>
              <a:t>서비스환경</a:t>
            </a:r>
            <a:endParaRPr lang="ko-KR" altLang="en-US" sz="105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947259" y="1023575"/>
            <a:ext cx="1760740" cy="130136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 err="1" smtClean="0">
                <a:solidFill>
                  <a:sysClr val="windowText" lastClr="000000"/>
                </a:solidFill>
                <a:latin typeface="+mn-ea"/>
                <a:ea typeface="+mn-ea"/>
              </a:rPr>
              <a:t>서비스팩</a:t>
            </a:r>
            <a:r>
              <a:rPr lang="ko-KR" altLang="en-US" sz="900" b="1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 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ctr" defTabSz="684154" latinLnBrk="0"/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ctr" defTabSz="684154" latinLnBrk="0"/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)</a:t>
            </a:r>
          </a:p>
          <a:p>
            <a:pPr algn="ctr" defTabSz="684154" latinLnBrk="0"/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6020503" y="1170624"/>
            <a:ext cx="1593976" cy="1123019"/>
            <a:chOff x="6126400" y="1199627"/>
            <a:chExt cx="1478867" cy="1228811"/>
          </a:xfrm>
        </p:grpSpPr>
        <p:sp>
          <p:nvSpPr>
            <p:cNvPr id="170" name="모서리가 둥근 직사각형 169"/>
            <p:cNvSpPr/>
            <p:nvPr/>
          </p:nvSpPr>
          <p:spPr>
            <a:xfrm>
              <a:off x="6126401" y="1199627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데이터베이스</a:t>
              </a: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26401" y="1357304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NO SQL DB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26401" y="1834698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메세지큐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6126401" y="1520788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API  Service</a:t>
              </a:r>
              <a:r>
                <a:rPr lang="ko-KR" altLang="en-US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Broker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6126401" y="1988010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빅데이터</a:t>
              </a: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6126401" y="2145688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모바일백엔드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6126401" y="1678463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대용량저장소</a:t>
              </a:r>
            </a:p>
          </p:txBody>
        </p:sp>
        <p:sp>
          <p:nvSpPr>
            <p:cNvPr id="177" name="모서리가 둥근 직사각형 176"/>
            <p:cNvSpPr/>
            <p:nvPr/>
          </p:nvSpPr>
          <p:spPr>
            <a:xfrm>
              <a:off x="6126400" y="2303363"/>
              <a:ext cx="1478866" cy="1250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기타 서비스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인터페이스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5947258" y="2416014"/>
            <a:ext cx="1774134" cy="226098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18000" rIns="0" bIns="40228" rtlCol="0" anchor="t"/>
          <a:lstStyle/>
          <a:p>
            <a:pPr algn="ctr" defTabSz="684154" latinLnBrk="0"/>
            <a:r>
              <a:rPr lang="en-US" altLang="ko-KR" sz="900" b="1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API</a:t>
            </a:r>
            <a:r>
              <a:rPr lang="ko-KR" altLang="en-US" sz="900" b="1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플랫폼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75942" y="2569153"/>
            <a:ext cx="1700062" cy="67575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kern="0" dirty="0">
                <a:solidFill>
                  <a:sysClr val="windowText" lastClr="000000"/>
                </a:solidFill>
                <a:latin typeface="+mn-ea"/>
              </a:rPr>
              <a:t>API Gateway</a:t>
            </a:r>
            <a:endParaRPr lang="ko-KR" altLang="en-US" sz="9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024206" y="2736916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계정 접근 관리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838971" y="2903420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보안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024206" y="2903420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Key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024206" y="3078463"/>
            <a:ext cx="1590273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클라우드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서비스 연계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838971" y="2736916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트래픽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제어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972240" y="3284143"/>
            <a:ext cx="1700062" cy="67575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Service Manager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020504" y="3446448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Lifecycle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835269" y="3621267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보고서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020504" y="3612953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패치관리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020504" y="3787996"/>
            <a:ext cx="1579182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마이그레이션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835269" y="3454763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운영대시보드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972240" y="3976124"/>
            <a:ext cx="1700062" cy="67575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Portal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020504" y="4149724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개발자 등록</a:t>
            </a:r>
          </a:p>
        </p:txBody>
      </p:sp>
      <p:sp>
        <p:nvSpPr>
          <p:cNvPr id="73" name="모서리가 둥근 직사각형 72"/>
          <p:cNvSpPr/>
          <p:nvPr/>
        </p:nvSpPr>
        <p:spPr>
          <a:xfrm>
            <a:off x="6835269" y="4316229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분석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020504" y="4316229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포럼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6020503" y="4491271"/>
            <a:ext cx="1593975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작업추적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835269" y="4149724"/>
            <a:ext cx="775508" cy="1397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API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검색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79296" y="2393091"/>
            <a:ext cx="5719157" cy="2311908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80456" tIns="40228" rIns="80456" bIns="40228" rtlCol="0" anchor="t"/>
          <a:lstStyle/>
          <a:p>
            <a:pPr algn="ctr" defTabSz="684154" latinLnBrk="0"/>
            <a:r>
              <a:rPr lang="ko-KR" altLang="en-US" sz="1050" b="1" kern="0" dirty="0" smtClean="0">
                <a:solidFill>
                  <a:schemeClr val="bg1"/>
                </a:solidFill>
                <a:latin typeface="+mn-ea"/>
                <a:ea typeface="+mn-ea"/>
              </a:rPr>
              <a:t>실행환</a:t>
            </a:r>
            <a:r>
              <a:rPr lang="ko-KR" altLang="en-US" sz="1050" b="1" kern="0" dirty="0">
                <a:solidFill>
                  <a:schemeClr val="bg1"/>
                </a:solidFill>
                <a:latin typeface="+mn-ea"/>
                <a:ea typeface="+mn-ea"/>
              </a:rPr>
              <a:t>경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53664" y="2584452"/>
            <a:ext cx="1326450" cy="104580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tIns="18000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인증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권한관리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03538" y="2748884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계정관리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203538" y="2870670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인증관리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203538" y="2992458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권한관리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203537" y="3114244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보안 정보처리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03537" y="3236031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접근관리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03536" y="3357818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권한모델 등록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03536" y="3479604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인증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권한 정책관리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53664" y="3656489"/>
            <a:ext cx="1326450" cy="6521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보안관리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02370" y="3924425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인증서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보안키 관리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200153" y="4049511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인스턴스 보안관리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200153" y="4174598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보안정보 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필터링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처리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00152" y="3803744"/>
            <a:ext cx="1229271" cy="105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인증정보 연동모듈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922339" y="2584452"/>
            <a:ext cx="1327859" cy="76138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</a:t>
            </a: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973751" y="2747578"/>
            <a:ext cx="1229271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서비스라우팅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관리</a:t>
            </a:r>
          </a:p>
        </p:txBody>
      </p:sp>
      <p:sp>
        <p:nvSpPr>
          <p:cNvPr id="93" name="모서리가 둥근 직사각형 92"/>
          <p:cNvSpPr/>
          <p:nvPr/>
        </p:nvSpPr>
        <p:spPr>
          <a:xfrm>
            <a:off x="2973751" y="3034104"/>
            <a:ext cx="1229271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실행환경관리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973751" y="2890841"/>
            <a:ext cx="1229271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>
                <a:solidFill>
                  <a:sysClr val="windowText" lastClr="000000"/>
                </a:solidFill>
                <a:latin typeface="+mn-ea"/>
                <a:ea typeface="+mn-ea"/>
              </a:rPr>
              <a:t>서비스바인딩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973751" y="3177369"/>
            <a:ext cx="1229271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서비스라우팅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제어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2920853" y="3395007"/>
            <a:ext cx="1327859" cy="9149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인터페이스관리</a:t>
            </a:r>
          </a:p>
        </p:txBody>
      </p:sp>
      <p:sp>
        <p:nvSpPr>
          <p:cNvPr id="97" name="모서리가 둥근 직사각형 96"/>
          <p:cNvSpPr/>
          <p:nvPr/>
        </p:nvSpPr>
        <p:spPr>
          <a:xfrm>
            <a:off x="2973751" y="3711968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Job Scheduler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2973751" y="3864625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State/Workload Auditor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2973751" y="4017283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SLA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 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973751" y="3559310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DB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연동프록시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973751" y="4169939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모니터링연동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535983" y="2584452"/>
            <a:ext cx="1328999" cy="75898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개발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587460" y="2747578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등록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587460" y="2894332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동작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1587460" y="3041087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저장소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587460" y="3187841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패키징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배포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1535983" y="3395329"/>
            <a:ext cx="1328999" cy="9160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586541" y="3559310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메타데이터관리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586541" y="3711968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백업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586541" y="3864625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마이그레이션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1586541" y="4017283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버전관리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586538" y="4169939"/>
            <a:ext cx="1229271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이력관리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306068" y="2584453"/>
            <a:ext cx="1433782" cy="75892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확장</a:t>
            </a: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408327" y="2747578"/>
            <a:ext cx="1229650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스케일업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아웃</a:t>
            </a: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4408327" y="2890841"/>
            <a:ext cx="1229650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스케일조건설정</a:t>
            </a: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408327" y="3034104"/>
            <a:ext cx="1229650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자동조건설정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실행</a:t>
            </a: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4408327" y="3177369"/>
            <a:ext cx="1229650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인프라연동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4308557" y="3410159"/>
            <a:ext cx="1433782" cy="9149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서비스관리</a:t>
            </a: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408327" y="3559310"/>
            <a:ext cx="1229650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서비스생성</a:t>
            </a: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408327" y="3712270"/>
            <a:ext cx="1229650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서비스등록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4408327" y="3865231"/>
            <a:ext cx="1229650" cy="115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서비스설치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408327" y="4016979"/>
            <a:ext cx="1229650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서비스바인딩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408327" y="4169939"/>
            <a:ext cx="1229650" cy="116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서비스저장소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151874" y="4334957"/>
            <a:ext cx="5590710" cy="32221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b="1" kern="0" dirty="0" err="1" smtClean="0">
                <a:solidFill>
                  <a:sysClr val="windowText" lastClr="000000"/>
                </a:solidFill>
                <a:latin typeface="+mn-ea"/>
                <a:ea typeface="+mn-ea"/>
              </a:rPr>
              <a:t>빌드팩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200153" y="4493042"/>
            <a:ext cx="1706697" cy="13015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표준프레임워크</a:t>
            </a: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2067383" y="4493042"/>
            <a:ext cx="1706697" cy="13015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언어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(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프레임워크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)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지원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3934611" y="4493042"/>
            <a:ext cx="1706697" cy="13015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WEB/WAS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0477" y="838976"/>
            <a:ext cx="5717941" cy="1473365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80456" tIns="40228" rIns="80456" bIns="40228" rtlCol="0" anchor="t"/>
          <a:lstStyle/>
          <a:p>
            <a:pPr algn="ctr" defTabSz="684154" latinLnBrk="0"/>
            <a:r>
              <a:rPr lang="ko-KR" altLang="en-US" sz="1050" b="1" kern="0" dirty="0" smtClean="0">
                <a:solidFill>
                  <a:schemeClr val="bg1"/>
                </a:solidFill>
                <a:latin typeface="+mn-ea"/>
                <a:ea typeface="+mn-ea"/>
              </a:rPr>
              <a:t>개발환경</a:t>
            </a:r>
            <a:endParaRPr lang="ko-KR" altLang="en-US" sz="105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51839" y="1022883"/>
            <a:ext cx="2795354" cy="126593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18000" rIns="0" bIns="40228" rtlCol="0" anchor="t"/>
          <a:lstStyle/>
          <a:p>
            <a:pPr algn="ctr" defTabSz="684154" latinLnBrk="0"/>
            <a:r>
              <a:rPr lang="ko-KR" altLang="en-US" sz="900" b="1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서비스포털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233235" y="1159549"/>
            <a:ext cx="868593" cy="110340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en-US" altLang="ko-KR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293992" y="1300945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배포관리</a:t>
            </a: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293992" y="1489072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확장관리</a:t>
            </a: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293992" y="1677197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라우트관리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293992" y="2053449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모니터링</a:t>
            </a: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293992" y="1865323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환경관리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1125589" y="1159549"/>
            <a:ext cx="868593" cy="110340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관리</a:t>
            </a: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1186345" y="1300945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서비스 카탈로그 검색</a:t>
            </a: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1186345" y="1489072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접근관리</a:t>
            </a: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1186345" y="1677197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등록관리</a:t>
            </a: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1186345" y="2053449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모니터링</a:t>
            </a: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1186345" y="1865323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 바인딩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2017944" y="1159549"/>
            <a:ext cx="868593" cy="110340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18000" rIns="80456" bIns="40228" rtlCol="0" anchor="t"/>
          <a:lstStyle/>
          <a:p>
            <a:pPr algn="ctr" defTabSz="684154" latinLnBrk="0"/>
            <a:r>
              <a:rPr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포털 관리</a:t>
            </a: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2078700" y="1300945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계정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권한 관리 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2078700" y="1489072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사용량 계획관리</a:t>
            </a: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2078700" y="1677197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문서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/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다운로드</a:t>
            </a: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2078700" y="2053449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커뮤니티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078700" y="1865323"/>
            <a:ext cx="744928" cy="1699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기술지원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2973717" y="1022883"/>
            <a:ext cx="2768867" cy="126593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18000" rIns="0" bIns="40228" rtlCol="0" anchor="t"/>
          <a:lstStyle/>
          <a:p>
            <a:pPr algn="ctr" defTabSz="684154" latinLnBrk="0"/>
            <a:r>
              <a:rPr lang="ko-KR" altLang="en-US" sz="900" b="1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개발도구</a:t>
            </a:r>
            <a:endParaRPr lang="ko-KR" altLang="en-US" sz="9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653676" y="1159550"/>
            <a:ext cx="1028686" cy="1081400"/>
            <a:chOff x="4685227" y="1187510"/>
            <a:chExt cx="1045299" cy="1183271"/>
          </a:xfrm>
        </p:grpSpPr>
        <p:sp>
          <p:nvSpPr>
            <p:cNvPr id="164" name="직사각형 163"/>
            <p:cNvSpPr/>
            <p:nvPr/>
          </p:nvSpPr>
          <p:spPr>
            <a:xfrm>
              <a:off x="4685227" y="1187510"/>
              <a:ext cx="1045299" cy="118327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통합개발도구</a:t>
              </a:r>
              <a:endParaRPr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4716697" y="1323369"/>
              <a:ext cx="985108" cy="1724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형상 관리 도구</a:t>
              </a:r>
            </a:p>
          </p:txBody>
        </p:sp>
        <p:sp>
          <p:nvSpPr>
            <p:cNvPr id="166" name="모서리가 둥근 직사각형 165"/>
            <p:cNvSpPr/>
            <p:nvPr/>
          </p:nvSpPr>
          <p:spPr>
            <a:xfrm>
              <a:off x="4716697" y="1538215"/>
              <a:ext cx="985108" cy="1724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CI 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도구</a:t>
              </a: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4716697" y="1753059"/>
              <a:ext cx="985108" cy="1724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이슈 관리 도구</a:t>
              </a:r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4716697" y="1967903"/>
              <a:ext cx="985108" cy="1698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커뮤니티 도구</a:t>
              </a:r>
            </a:p>
          </p:txBody>
        </p:sp>
        <p:sp>
          <p:nvSpPr>
            <p:cNvPr id="169" name="모서리가 둥근 직사각형 168"/>
            <p:cNvSpPr/>
            <p:nvPr/>
          </p:nvSpPr>
          <p:spPr>
            <a:xfrm>
              <a:off x="4716697" y="2180139"/>
              <a:ext cx="985108" cy="1641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 연계 도구</a:t>
              </a:r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3032465" y="1159550"/>
            <a:ext cx="1588136" cy="47083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en-US" altLang="ko-KR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IDE</a:t>
            </a:r>
            <a:r>
              <a:rPr lang="ko-KR" altLang="en-US" sz="9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플러그인</a:t>
            </a:r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3844866" y="1275799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형상관리</a:t>
            </a: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3069132" y="1387221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플랫폼연동 관리</a:t>
            </a: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3069132" y="1501046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APP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관리</a:t>
            </a: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3846755" y="1502049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서비스관리</a:t>
            </a: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3844866" y="1388924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CI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연동 관리</a:t>
            </a: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3069132" y="1273396"/>
            <a:ext cx="707862" cy="950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빌드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 관리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3033458" y="1660921"/>
            <a:ext cx="1588136" cy="58159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80456" tIns="3600" rIns="80456" bIns="40228" rtlCol="0" anchor="t"/>
          <a:lstStyle/>
          <a:p>
            <a:pPr algn="ctr" defTabSz="684154" latinLnBrk="0"/>
            <a:r>
              <a:rPr lang="ko-KR" altLang="en-US" sz="900" kern="0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개발지원도구</a:t>
            </a:r>
            <a:endParaRPr lang="en-US" altLang="ko-KR" sz="9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3087031" y="2090984"/>
            <a:ext cx="719611" cy="11550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형상 관리 지원</a:t>
            </a: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3854313" y="1795511"/>
            <a:ext cx="719611" cy="1175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이슈 관리 지원</a:t>
            </a: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3859117" y="1942246"/>
            <a:ext cx="719611" cy="1165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커뮤니티 지원</a:t>
            </a: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3087031" y="1943749"/>
            <a:ext cx="719611" cy="1165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CI </a:t>
            </a:r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지원</a:t>
            </a:r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3854313" y="2087976"/>
            <a:ext cx="719611" cy="11851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웹 </a:t>
            </a:r>
            <a:r>
              <a:rPr lang="en-US" altLang="ko-KR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IDE</a:t>
            </a:r>
            <a:endParaRPr lang="ko-KR" altLang="en-US" sz="7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3087031" y="1795511"/>
            <a:ext cx="719611" cy="1175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80456" tIns="40228" rIns="80456" bIns="40228" rtlCol="0" anchor="ctr"/>
          <a:lstStyle/>
          <a:p>
            <a:pPr algn="ctr" defTabSz="684154" latinLnBrk="0"/>
            <a:r>
              <a: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rPr>
              <a:t>개발 설정 지원</a:t>
            </a:r>
          </a:p>
        </p:txBody>
      </p:sp>
    </p:spTree>
    <p:extLst>
      <p:ext uri="{BB962C8B-B14F-4D97-AF65-F5344CB8AC3E}">
        <p14:creationId xmlns:p14="http://schemas.microsoft.com/office/powerpoint/2010/main" val="13307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1287187" y="2348418"/>
            <a:ext cx="74300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1688" eaLnBrk="0" latinLnBrk="0" hangingPunct="0">
              <a:defRPr/>
            </a:pPr>
            <a:r>
              <a:rPr lang="en-US" altLang="ko-KR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3.  Open PaaS 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실행환경 구조 및 특징</a:t>
            </a:r>
            <a:endParaRPr lang="en-US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4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실행환경 처리 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(1/8)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996780" y="1280160"/>
            <a:ext cx="6502400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847940" y="2805203"/>
            <a:ext cx="21488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6920" y="4593363"/>
            <a:ext cx="224536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93675" y="2440324"/>
            <a:ext cx="1279525" cy="7297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</a:t>
            </a:r>
            <a:r>
              <a:rPr lang="ko-KR" altLang="en-US" dirty="0">
                <a:solidFill>
                  <a:schemeClr val="tx1"/>
                </a:solidFill>
              </a:rPr>
              <a:t>팀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3675" y="4194668"/>
            <a:ext cx="1279525" cy="7297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49271" y="2423019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Push App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49271" y="4177364"/>
            <a:ext cx="1215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+mn-ea"/>
              </a:rPr>
              <a:t>http://xxx.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99252" y="2333703"/>
            <a:ext cx="2899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err="1" smtClean="0">
                <a:latin typeface="+mn-ea"/>
              </a:rPr>
              <a:t>스테이징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300000"/>
              </a:lnSpc>
              <a:buFont typeface="+mj-ea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smtClean="0">
                <a:latin typeface="+mn-ea"/>
              </a:rPr>
              <a:t>실행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300000"/>
              </a:lnSpc>
              <a:buFont typeface="+mj-ea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err="1" smtClean="0">
                <a:latin typeface="+mn-ea"/>
              </a:rPr>
              <a:t>라우팅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458628" y="2400689"/>
            <a:ext cx="2664892" cy="2664893"/>
            <a:chOff x="3268128" y="2365144"/>
            <a:chExt cx="2664892" cy="2664893"/>
          </a:xfrm>
        </p:grpSpPr>
        <p:pic>
          <p:nvPicPr>
            <p:cNvPr id="4098" name="Picture 2" descr="http://blog.monitor.us/wp-content/uploads/2012/07/cloud-apps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128" y="2365144"/>
              <a:ext cx="2664892" cy="266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749424" y="3444429"/>
              <a:ext cx="17979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+mn-ea"/>
                </a:rPr>
                <a:t>Open PaaS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073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(2/8)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996780" y="1280160"/>
            <a:ext cx="6502400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847940" y="2805203"/>
            <a:ext cx="214884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6920" y="4593363"/>
            <a:ext cx="224536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549271" y="2423019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Push App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49271" y="4177364"/>
            <a:ext cx="1215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+mn-ea"/>
              </a:rPr>
              <a:t>http://xxx.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579630" y="4313124"/>
            <a:ext cx="1479098" cy="7106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Router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579630" y="2500699"/>
            <a:ext cx="1479098" cy="7106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Cloud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Controller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579630" y="1496233"/>
            <a:ext cx="1479098" cy="7106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UAA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2" idx="0"/>
            <a:endCxn id="16" idx="2"/>
          </p:cNvCxnSpPr>
          <p:nvPr/>
        </p:nvCxnSpPr>
        <p:spPr>
          <a:xfrm flipV="1">
            <a:off x="4319179" y="2206839"/>
            <a:ext cx="0" cy="29386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746746" y="3293252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i="1" dirty="0" smtClean="0">
                <a:latin typeface="+mn-ea"/>
              </a:rPr>
              <a:t>인증</a:t>
            </a:r>
            <a:r>
              <a:rPr lang="en-US" altLang="ko-KR" b="1" i="1" dirty="0" smtClean="0">
                <a:latin typeface="+mn-ea"/>
              </a:rPr>
              <a:t>/</a:t>
            </a:r>
            <a:r>
              <a:rPr lang="ko-KR" altLang="en-US" b="1" i="1" dirty="0" smtClean="0">
                <a:latin typeface="+mn-ea"/>
              </a:rPr>
              <a:t>인가</a:t>
            </a:r>
            <a:endParaRPr lang="en-US" altLang="ko-KR" b="1" i="1" dirty="0" smtClean="0">
              <a:latin typeface="+mn-ea"/>
            </a:endParaRPr>
          </a:p>
          <a:p>
            <a:pPr algn="ctr"/>
            <a:r>
              <a:rPr lang="ko-KR" altLang="en-US" b="1" i="1" dirty="0" smtClean="0">
                <a:latin typeface="+mn-ea"/>
              </a:rPr>
              <a:t>소스 업로드</a:t>
            </a:r>
            <a:endParaRPr lang="en-US" altLang="ko-KR" b="1" i="1" dirty="0"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93675" y="2440324"/>
            <a:ext cx="1279525" cy="7297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</a:t>
            </a:r>
            <a:r>
              <a:rPr lang="ko-KR" altLang="en-US" dirty="0">
                <a:solidFill>
                  <a:schemeClr val="tx1"/>
                </a:solidFill>
              </a:rPr>
              <a:t>팀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3675" y="4194668"/>
            <a:ext cx="1279525" cy="7297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247980" y="2053764"/>
            <a:ext cx="2664892" cy="2664893"/>
            <a:chOff x="3268128" y="2365144"/>
            <a:chExt cx="2664892" cy="2664893"/>
          </a:xfrm>
        </p:grpSpPr>
        <p:pic>
          <p:nvPicPr>
            <p:cNvPr id="32" name="Picture 2" descr="http://blog.monitor.us/wp-content/uploads/2012/07/cloud-apps-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128" y="2365144"/>
              <a:ext cx="2664892" cy="266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749424" y="3444429"/>
              <a:ext cx="17979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+mn-ea"/>
                </a:rPr>
                <a:t>Open PaaS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3957542" y="501058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i="1" dirty="0" err="1" smtClean="0">
                <a:latin typeface="+mn-ea"/>
              </a:rPr>
              <a:t>라우팅</a:t>
            </a:r>
            <a:endParaRPr lang="en-US" altLang="ko-KR" b="1" i="1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47980" y="4539042"/>
            <a:ext cx="2905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err="1" smtClean="0">
                <a:latin typeface="+mn-ea"/>
              </a:rPr>
              <a:t>스테이징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smtClean="0">
                <a:latin typeface="+mn-ea"/>
              </a:rPr>
              <a:t>실행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App </a:t>
            </a:r>
            <a:r>
              <a:rPr lang="ko-KR" altLang="en-US" sz="1600" b="1" dirty="0" err="1" smtClean="0">
                <a:latin typeface="+mn-ea"/>
              </a:rPr>
              <a:t>라우팅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02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(3/8)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n-ea"/>
              </a:rPr>
              <a:t>Open PaaS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85630" y="2125790"/>
            <a:ext cx="1155725" cy="658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Cloud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Controller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21635" y="2126332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Stager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21635" y="384137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NSync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22" idx="3"/>
            <a:endCxn id="16" idx="1"/>
          </p:cNvCxnSpPr>
          <p:nvPr/>
        </p:nvCxnSpPr>
        <p:spPr>
          <a:xfrm>
            <a:off x="1941355" y="2454838"/>
            <a:ext cx="1180280" cy="3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965550" y="2126332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atin typeface="+mn-ea"/>
              </a:rPr>
              <a:t>App </a:t>
            </a:r>
            <a:r>
              <a:rPr lang="ko-KR" altLang="en-US" sz="1200" b="1" dirty="0" err="1">
                <a:latin typeface="+mn-ea"/>
              </a:rPr>
              <a:t>스테이징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0408" y="3831428"/>
            <a:ext cx="8483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App </a:t>
            </a:r>
            <a:r>
              <a:rPr lang="ko-KR" altLang="en-US" sz="1200" b="1" dirty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28" name="직선 화살표 연결선 27"/>
          <p:cNvCxnSpPr>
            <a:stCxn id="22" idx="2"/>
            <a:endCxn id="24" idx="1"/>
          </p:cNvCxnSpPr>
          <p:nvPr/>
        </p:nvCxnSpPr>
        <p:spPr>
          <a:xfrm rot="16200000" flipH="1">
            <a:off x="1549398" y="2597980"/>
            <a:ext cx="1386333" cy="1758142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800058" y="4832295"/>
            <a:ext cx="1141297" cy="658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Router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86723" y="1710870"/>
            <a:ext cx="3989358" cy="405691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/>
          <p:cNvCxnSpPr>
            <a:stCxn id="16" idx="3"/>
          </p:cNvCxnSpPr>
          <p:nvPr/>
        </p:nvCxnSpPr>
        <p:spPr>
          <a:xfrm flipV="1">
            <a:off x="4277360" y="2454131"/>
            <a:ext cx="1009363" cy="104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4" idx="3"/>
          </p:cNvCxnSpPr>
          <p:nvPr/>
        </p:nvCxnSpPr>
        <p:spPr>
          <a:xfrm>
            <a:off x="4277360" y="4170218"/>
            <a:ext cx="100936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337997" y="2126332"/>
            <a:ext cx="861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 </a:t>
            </a:r>
            <a:r>
              <a:rPr lang="ko-KR" altLang="en-US" sz="1200" b="1" dirty="0" smtClean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347528" y="3817962"/>
            <a:ext cx="8210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LRP </a:t>
            </a:r>
            <a:r>
              <a:rPr lang="ko-KR" altLang="en-US" sz="1200" b="1" dirty="0" smtClean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773" y="2449453"/>
            <a:ext cx="32936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Task/LRP </a:t>
            </a:r>
            <a:r>
              <a:rPr lang="ko-KR" altLang="en-US" sz="1600" b="1" dirty="0" err="1" smtClean="0">
                <a:latin typeface="+mn-ea"/>
              </a:rPr>
              <a:t>스케쥴링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Task/LRP </a:t>
            </a:r>
            <a:r>
              <a:rPr lang="ko-KR" altLang="en-US" sz="1600" b="1" dirty="0" smtClean="0">
                <a:latin typeface="+mn-ea"/>
              </a:rPr>
              <a:t>실행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ko-KR" sz="1600" b="1" dirty="0" smtClean="0">
                <a:latin typeface="+mn-ea"/>
              </a:rPr>
              <a:t>Task/LRP </a:t>
            </a:r>
            <a:r>
              <a:rPr lang="ko-KR" altLang="en-US" sz="1600" b="1" dirty="0" smtClean="0">
                <a:latin typeface="+mn-ea"/>
              </a:rPr>
              <a:t>모니터링</a:t>
            </a:r>
            <a:r>
              <a:rPr lang="en-US" altLang="ko-KR" sz="1600" b="1" dirty="0" smtClean="0">
                <a:latin typeface="+mn-ea"/>
              </a:rPr>
              <a:t>/</a:t>
            </a:r>
            <a:r>
              <a:rPr lang="ko-KR" altLang="en-US" sz="1600" b="1" dirty="0" smtClean="0">
                <a:latin typeface="+mn-ea"/>
              </a:rPr>
              <a:t>복구</a:t>
            </a:r>
            <a:endParaRPr lang="en-US" altLang="ko-KR" sz="1600" b="1" dirty="0" smtClean="0">
              <a:latin typeface="+mn-ea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endParaRPr lang="en-US" altLang="ko-KR" sz="1600" b="1" dirty="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21635" y="4832295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Router-Emitter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endCxn id="20" idx="3"/>
          </p:cNvCxnSpPr>
          <p:nvPr/>
        </p:nvCxnSpPr>
        <p:spPr>
          <a:xfrm flipH="1" flipV="1">
            <a:off x="4277360" y="5161137"/>
            <a:ext cx="1009363" cy="20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9" idx="3"/>
          </p:cNvCxnSpPr>
          <p:nvPr/>
        </p:nvCxnSpPr>
        <p:spPr>
          <a:xfrm flipH="1">
            <a:off x="1941355" y="5161343"/>
            <a:ext cx="115860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337997" y="5259145"/>
            <a:ext cx="1002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App </a:t>
            </a:r>
            <a:r>
              <a:rPr lang="ko-KR" altLang="en-US" sz="1200" b="1" dirty="0" err="1" smtClean="0">
                <a:latin typeface="+mn-ea"/>
              </a:rPr>
              <a:t>라우트</a:t>
            </a:r>
            <a:endParaRPr lang="en-US" altLang="ko-KR" sz="1200" b="1" dirty="0" smtClean="0">
              <a:latin typeface="+mn-ea"/>
            </a:endParaRPr>
          </a:p>
          <a:p>
            <a:r>
              <a:rPr lang="ko-KR" altLang="en-US" sz="1200" b="1" dirty="0" smtClean="0">
                <a:latin typeface="+mn-ea"/>
              </a:rPr>
              <a:t>정보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30396" y="5259145"/>
            <a:ext cx="1002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App </a:t>
            </a:r>
            <a:r>
              <a:rPr lang="ko-KR" altLang="en-US" sz="1200" b="1" dirty="0" err="1" smtClean="0">
                <a:latin typeface="+mn-ea"/>
              </a:rPr>
              <a:t>라우트</a:t>
            </a:r>
            <a:endParaRPr lang="en-US" altLang="ko-KR" sz="1200" b="1" dirty="0" smtClean="0">
              <a:latin typeface="+mn-ea"/>
            </a:endParaRPr>
          </a:p>
          <a:p>
            <a:r>
              <a:rPr lang="ko-KR" altLang="en-US" sz="1200" b="1" dirty="0" smtClean="0">
                <a:latin typeface="+mn-ea"/>
              </a:rPr>
              <a:t>정보 등록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121635" y="2965892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File-Server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endCxn id="32" idx="3"/>
          </p:cNvCxnSpPr>
          <p:nvPr/>
        </p:nvCxnSpPr>
        <p:spPr>
          <a:xfrm flipH="1">
            <a:off x="4277360" y="3294734"/>
            <a:ext cx="100936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431654" y="3011826"/>
            <a:ext cx="7369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Droplet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37" name="직선 화살표 연결선 36"/>
          <p:cNvCxnSpPr>
            <a:stCxn id="32" idx="1"/>
          </p:cNvCxnSpPr>
          <p:nvPr/>
        </p:nvCxnSpPr>
        <p:spPr>
          <a:xfrm rot="10800000">
            <a:off x="1528735" y="2783886"/>
            <a:ext cx="1592901" cy="510849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8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(4/8)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n-ea"/>
              </a:rPr>
              <a:t>Open PaaS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0058" y="2685132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Stager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00058" y="384137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NSync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00058" y="4832295"/>
            <a:ext cx="1141297" cy="658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Router-Emitter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055716" y="1710870"/>
            <a:ext cx="6220365" cy="405691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/>
          <p:cNvCxnSpPr>
            <a:stCxn id="16" idx="3"/>
          </p:cNvCxnSpPr>
          <p:nvPr/>
        </p:nvCxnSpPr>
        <p:spPr>
          <a:xfrm flipV="1">
            <a:off x="1955783" y="3012931"/>
            <a:ext cx="1009363" cy="104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4" idx="3"/>
          </p:cNvCxnSpPr>
          <p:nvPr/>
        </p:nvCxnSpPr>
        <p:spPr>
          <a:xfrm>
            <a:off x="1955783" y="4170218"/>
            <a:ext cx="100936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016420" y="2685132"/>
            <a:ext cx="861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 </a:t>
            </a:r>
            <a:r>
              <a:rPr lang="ko-KR" altLang="en-US" sz="1200" b="1" dirty="0" smtClean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025951" y="3817962"/>
            <a:ext cx="8210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LRP </a:t>
            </a:r>
            <a:r>
              <a:rPr lang="ko-KR" altLang="en-US" sz="1200" b="1" dirty="0" smtClean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419136" y="2633288"/>
            <a:ext cx="1155725" cy="28571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Receptor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409622" y="373299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BBS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637298" y="4832295"/>
            <a:ext cx="1155725" cy="657683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Brain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637298" y="2633289"/>
            <a:ext cx="1155725" cy="657683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cxnSp>
        <p:nvCxnSpPr>
          <p:cNvPr id="53" name="직선 화살표 연결선 52"/>
          <p:cNvCxnSpPr>
            <a:stCxn id="49" idx="3"/>
            <a:endCxn id="50" idx="1"/>
          </p:cNvCxnSpPr>
          <p:nvPr/>
        </p:nvCxnSpPr>
        <p:spPr>
          <a:xfrm flipV="1">
            <a:off x="4574861" y="4061838"/>
            <a:ext cx="83476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510458" y="4170218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en-US" altLang="ko-KR" sz="1200" b="1" dirty="0" smtClean="0">
                <a:latin typeface="+mn-ea"/>
              </a:rPr>
              <a:t>LRP</a:t>
            </a:r>
          </a:p>
          <a:p>
            <a:r>
              <a:rPr lang="ko-KR" altLang="en-US" sz="1200" b="1" dirty="0" smtClean="0">
                <a:latin typeface="+mn-ea"/>
              </a:rPr>
              <a:t>저장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 smtClean="0">
                <a:latin typeface="+mn-ea"/>
              </a:rPr>
              <a:t>및 요청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57" name="직선 화살표 연결선 56"/>
          <p:cNvCxnSpPr>
            <a:stCxn id="50" idx="2"/>
            <a:endCxn id="51" idx="1"/>
          </p:cNvCxnSpPr>
          <p:nvPr/>
        </p:nvCxnSpPr>
        <p:spPr>
          <a:xfrm rot="16200000" flipH="1">
            <a:off x="6427162" y="3951001"/>
            <a:ext cx="770458" cy="164981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56"/>
          <p:cNvCxnSpPr>
            <a:stCxn id="51" idx="0"/>
            <a:endCxn id="52" idx="2"/>
          </p:cNvCxnSpPr>
          <p:nvPr/>
        </p:nvCxnSpPr>
        <p:spPr>
          <a:xfrm flipV="1">
            <a:off x="8215161" y="3290972"/>
            <a:ext cx="0" cy="154132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8219124" y="3771795"/>
            <a:ext cx="14297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Task/LRP </a:t>
            </a:r>
            <a:r>
              <a:rPr lang="ko-KR" altLang="en-US" sz="1200" b="1" dirty="0">
                <a:latin typeface="+mn-ea"/>
              </a:rPr>
              <a:t>실행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7483" y="5212979"/>
            <a:ext cx="18023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Task/LRP </a:t>
            </a:r>
            <a:r>
              <a:rPr lang="ko-KR" altLang="en-US" sz="1200" b="1" dirty="0" err="1">
                <a:latin typeface="+mn-ea"/>
              </a:rPr>
              <a:t>스케쥴링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6955" y="3086665"/>
            <a:ext cx="1521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i="1" dirty="0" smtClean="0"/>
              <a:t>Distributed</a:t>
            </a:r>
          </a:p>
          <a:p>
            <a:pPr algn="ctr"/>
            <a:r>
              <a:rPr lang="en-US" altLang="ko-KR" sz="1200" b="1" i="1" dirty="0" smtClean="0"/>
              <a:t>Key/value Store &amp;</a:t>
            </a:r>
          </a:p>
          <a:p>
            <a:pPr algn="ctr"/>
            <a:r>
              <a:rPr lang="en-US" altLang="ko-KR" sz="1200" b="1" i="1" dirty="0" smtClean="0"/>
              <a:t>Service Discovery</a:t>
            </a:r>
            <a:endParaRPr lang="ko-KR" alt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8280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(5/8)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104199" y="2633288"/>
            <a:ext cx="1155725" cy="28571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Receptor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094685" y="373299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BBS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64597" y="4390678"/>
            <a:ext cx="4305783" cy="1198561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Brain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64597" y="2097088"/>
            <a:ext cx="1268423" cy="1109099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cxnSp>
        <p:nvCxnSpPr>
          <p:cNvPr id="32" name="직선 화살표 연결선 31"/>
          <p:cNvCxnSpPr>
            <a:stCxn id="23" idx="3"/>
            <a:endCxn id="25" idx="1"/>
          </p:cNvCxnSpPr>
          <p:nvPr/>
        </p:nvCxnSpPr>
        <p:spPr>
          <a:xfrm flipV="1">
            <a:off x="2259924" y="4061838"/>
            <a:ext cx="83476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95521" y="4170218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en-US" altLang="ko-KR" sz="1200" b="1" dirty="0" smtClean="0">
                <a:latin typeface="+mn-ea"/>
              </a:rPr>
              <a:t>LRP</a:t>
            </a:r>
          </a:p>
          <a:p>
            <a:r>
              <a:rPr lang="ko-KR" altLang="en-US" sz="1200" b="1" dirty="0" smtClean="0">
                <a:latin typeface="+mn-ea"/>
              </a:rPr>
              <a:t>저장 및 요청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34" name="직선 화살표 연결선 56"/>
          <p:cNvCxnSpPr>
            <a:stCxn id="25" idx="2"/>
            <a:endCxn id="26" idx="1"/>
          </p:cNvCxnSpPr>
          <p:nvPr/>
        </p:nvCxnSpPr>
        <p:spPr>
          <a:xfrm rot="16200000" flipH="1">
            <a:off x="3868932" y="4194294"/>
            <a:ext cx="599280" cy="992049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18600" y="5084500"/>
            <a:ext cx="15102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Task/LRP </a:t>
            </a:r>
            <a:r>
              <a:rPr lang="ko-KR" altLang="en-US" sz="1200" b="1" dirty="0" err="1" smtClean="0">
                <a:latin typeface="+mn-ea"/>
              </a:rPr>
              <a:t>스케쥴링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37" name="직선 화살표 연결선 56"/>
          <p:cNvCxnSpPr>
            <a:stCxn id="26" idx="0"/>
            <a:endCxn id="27" idx="2"/>
          </p:cNvCxnSpPr>
          <p:nvPr/>
        </p:nvCxnSpPr>
        <p:spPr>
          <a:xfrm flipH="1" flipV="1">
            <a:off x="5298809" y="3206187"/>
            <a:ext cx="1518680" cy="11844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4770" y="3623575"/>
            <a:ext cx="13923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Bidding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197049" y="2097088"/>
            <a:ext cx="1268423" cy="1109099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701957" y="2097088"/>
            <a:ext cx="1268423" cy="1109099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222755" y="4690318"/>
            <a:ext cx="1323940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Auctioneer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6"/>
          <p:cNvCxnSpPr>
            <a:stCxn id="26" idx="0"/>
            <a:endCxn id="47" idx="2"/>
          </p:cNvCxnSpPr>
          <p:nvPr/>
        </p:nvCxnSpPr>
        <p:spPr>
          <a:xfrm flipV="1">
            <a:off x="6817489" y="3206187"/>
            <a:ext cx="13772" cy="11844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26" idx="0"/>
            <a:endCxn id="48" idx="2"/>
          </p:cNvCxnSpPr>
          <p:nvPr/>
        </p:nvCxnSpPr>
        <p:spPr>
          <a:xfrm flipV="1">
            <a:off x="6817489" y="3206187"/>
            <a:ext cx="1518680" cy="11844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4821848" y="2508012"/>
            <a:ext cx="953920" cy="4979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Rep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340528" y="2508012"/>
            <a:ext cx="953920" cy="4979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Rep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874748" y="2508012"/>
            <a:ext cx="953920" cy="4979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Rep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6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(6/8)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62175" y="2097087"/>
            <a:ext cx="6774869" cy="3564161"/>
          </a:xfrm>
          <a:prstGeom prst="roundRect">
            <a:avLst>
              <a:gd name="adj" fmla="val 9179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71324" y="3584439"/>
            <a:ext cx="1222127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Auctioneer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05838" y="2662181"/>
            <a:ext cx="2403625" cy="2556800"/>
          </a:xfrm>
          <a:prstGeom prst="roundRect">
            <a:avLst>
              <a:gd name="adj" fmla="val 1078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Rep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54" idx="3"/>
          </p:cNvCxnSpPr>
          <p:nvPr/>
        </p:nvCxnSpPr>
        <p:spPr>
          <a:xfrm>
            <a:off x="1893451" y="3913281"/>
            <a:ext cx="72242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725961" y="3122774"/>
            <a:ext cx="1057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</a:t>
            </a:r>
            <a:r>
              <a:rPr lang="ko-KR" altLang="en-US" sz="1200" b="1" dirty="0" err="1" smtClean="0">
                <a:latin typeface="+mn-ea"/>
              </a:rPr>
              <a:t>ㆍ</a:t>
            </a:r>
            <a:r>
              <a:rPr lang="en-US" altLang="ko-KR" sz="1200" b="1" dirty="0" smtClean="0">
                <a:latin typeface="+mn-ea"/>
              </a:rPr>
              <a:t>LRP</a:t>
            </a:r>
          </a:p>
          <a:p>
            <a:r>
              <a:rPr lang="ko-KR" altLang="en-US" sz="1200" b="1" dirty="0" smtClean="0">
                <a:latin typeface="+mn-ea"/>
              </a:rPr>
              <a:t>실행 요청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985050" y="2662181"/>
            <a:ext cx="1297848" cy="2556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Garden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Linux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Container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100790" y="3902587"/>
            <a:ext cx="1060159" cy="293411"/>
            <a:chOff x="7387462" y="3563445"/>
            <a:chExt cx="1247084" cy="29341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모서리가 둥근 직사각형 41"/>
            <p:cNvSpPr/>
            <p:nvPr/>
          </p:nvSpPr>
          <p:spPr>
            <a:xfrm>
              <a:off x="7387462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7833320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8260696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100790" y="4308202"/>
            <a:ext cx="1060159" cy="293411"/>
            <a:chOff x="7387462" y="3563445"/>
            <a:chExt cx="1247084" cy="29341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6" name="모서리가 둥근 직사각형 45"/>
            <p:cNvSpPr/>
            <p:nvPr/>
          </p:nvSpPr>
          <p:spPr>
            <a:xfrm>
              <a:off x="7387462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7833320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260696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100790" y="4698867"/>
            <a:ext cx="1060159" cy="293411"/>
            <a:chOff x="7387462" y="3563445"/>
            <a:chExt cx="1247084" cy="29341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2" name="모서리가 둥근 직사각형 51"/>
            <p:cNvSpPr/>
            <p:nvPr/>
          </p:nvSpPr>
          <p:spPr>
            <a:xfrm>
              <a:off x="7387462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7833320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260696" y="3563445"/>
              <a:ext cx="373850" cy="2934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887732" y="3671875"/>
            <a:ext cx="1168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Task</a:t>
            </a:r>
          </a:p>
          <a:p>
            <a:pPr algn="ctr"/>
            <a:r>
              <a:rPr lang="en-US" altLang="ko-KR" b="1" dirty="0"/>
              <a:t>LRP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92867" y="3140101"/>
            <a:ext cx="1131396" cy="1917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Executor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Actions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114349" y="2662181"/>
            <a:ext cx="1131396" cy="25567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Garden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Garden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API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64" name="직선 화살표 연결선 63"/>
          <p:cNvCxnSpPr>
            <a:stCxn id="28" idx="3"/>
            <a:endCxn id="39" idx="1"/>
          </p:cNvCxnSpPr>
          <p:nvPr/>
        </p:nvCxnSpPr>
        <p:spPr>
          <a:xfrm>
            <a:off x="5309463" y="3940581"/>
            <a:ext cx="8048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39" idx="3"/>
            <a:endCxn id="40" idx="1"/>
          </p:cNvCxnSpPr>
          <p:nvPr/>
        </p:nvCxnSpPr>
        <p:spPr>
          <a:xfrm>
            <a:off x="7245745" y="3940581"/>
            <a:ext cx="73930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7234170" y="3349759"/>
            <a:ext cx="820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  <a:ea typeface="+mn-ea"/>
              </a:rPr>
              <a:t>컨테이너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실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  <a:ea typeface="+mn-ea"/>
              </a:rPr>
              <a:t>행</a:t>
            </a:r>
            <a:endParaRPr lang="en-US" altLang="ko-KR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286038" y="3349759"/>
            <a:ext cx="820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latin typeface="+mn-ea"/>
                <a:ea typeface="+mn-ea"/>
              </a:rPr>
              <a:t>컨테이너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요청</a:t>
            </a:r>
            <a:endParaRPr lang="en-US" altLang="ko-KR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18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(7/8)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+mn-ea"/>
              </a:rPr>
              <a:t>Open PaaS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0058" y="2685132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Stager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00058" y="384137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NSync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00058" y="4832295"/>
            <a:ext cx="1141297" cy="6580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Router-Emitter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055716" y="1710870"/>
            <a:ext cx="6220365" cy="405691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6" name="직선 화살표 연결선 35"/>
          <p:cNvCxnSpPr>
            <a:endCxn id="16" idx="3"/>
          </p:cNvCxnSpPr>
          <p:nvPr/>
        </p:nvCxnSpPr>
        <p:spPr>
          <a:xfrm flipH="1">
            <a:off x="1955783" y="3013973"/>
            <a:ext cx="1099933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24" idx="3"/>
          </p:cNvCxnSpPr>
          <p:nvPr/>
        </p:nvCxnSpPr>
        <p:spPr>
          <a:xfrm flipH="1">
            <a:off x="1955783" y="4170218"/>
            <a:ext cx="107236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915375" y="2603796"/>
            <a:ext cx="1223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 </a:t>
            </a:r>
            <a:r>
              <a:rPr lang="ko-KR" altLang="en-US" sz="1200" b="1" dirty="0" smtClean="0">
                <a:latin typeface="+mn-ea"/>
              </a:rPr>
              <a:t>실행 결</a:t>
            </a:r>
            <a:r>
              <a:rPr lang="ko-KR" altLang="en-US" sz="1200" b="1" dirty="0">
                <a:latin typeface="+mn-ea"/>
              </a:rPr>
              <a:t>과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15375" y="3783275"/>
            <a:ext cx="11833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LRP </a:t>
            </a:r>
            <a:r>
              <a:rPr lang="ko-KR" altLang="en-US" sz="1200" b="1" dirty="0" smtClean="0">
                <a:latin typeface="+mn-ea"/>
              </a:rPr>
              <a:t>실행 결과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419136" y="2633288"/>
            <a:ext cx="1155725" cy="28571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Receptor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409622" y="3732996"/>
            <a:ext cx="1155725" cy="6576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BBS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637298" y="4832295"/>
            <a:ext cx="1155725" cy="657683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Brain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637298" y="2633289"/>
            <a:ext cx="1155725" cy="657683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cxnSp>
        <p:nvCxnSpPr>
          <p:cNvPr id="53" name="직선 화살표 연결선 52"/>
          <p:cNvCxnSpPr>
            <a:stCxn id="50" idx="1"/>
            <a:endCxn id="49" idx="3"/>
          </p:cNvCxnSpPr>
          <p:nvPr/>
        </p:nvCxnSpPr>
        <p:spPr>
          <a:xfrm flipH="1">
            <a:off x="4574861" y="4061838"/>
            <a:ext cx="83476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648407" y="4143266"/>
            <a:ext cx="854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LRP </a:t>
            </a:r>
          </a:p>
          <a:p>
            <a:r>
              <a:rPr lang="ko-KR" altLang="en-US" sz="1200" b="1" dirty="0" smtClean="0">
                <a:latin typeface="+mn-ea"/>
              </a:rPr>
              <a:t>실행 결과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65" name="직선 화살표 연결선 56"/>
          <p:cNvCxnSpPr>
            <a:stCxn id="52" idx="1"/>
            <a:endCxn id="50" idx="0"/>
          </p:cNvCxnSpPr>
          <p:nvPr/>
        </p:nvCxnSpPr>
        <p:spPr>
          <a:xfrm rot="10800000" flipV="1">
            <a:off x="5987486" y="2962130"/>
            <a:ext cx="1649813" cy="770865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5933020" y="2685131"/>
            <a:ext cx="1704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Task/LRP </a:t>
            </a:r>
            <a:r>
              <a:rPr lang="ko-KR" altLang="en-US" sz="1200" b="1" dirty="0" smtClean="0">
                <a:latin typeface="+mn-ea"/>
              </a:rPr>
              <a:t>실행 결과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28" name="직선 화살표 연결선 27"/>
          <p:cNvCxnSpPr>
            <a:endCxn id="29" idx="3"/>
          </p:cNvCxnSpPr>
          <p:nvPr/>
        </p:nvCxnSpPr>
        <p:spPr>
          <a:xfrm flipH="1" flipV="1">
            <a:off x="1941355" y="5161343"/>
            <a:ext cx="1114362" cy="10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025951" y="5259145"/>
            <a:ext cx="1002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App </a:t>
            </a:r>
            <a:r>
              <a:rPr lang="ko-KR" altLang="en-US" sz="1200" b="1" dirty="0" err="1" smtClean="0">
                <a:latin typeface="+mn-ea"/>
              </a:rPr>
              <a:t>라우트</a:t>
            </a:r>
            <a:endParaRPr lang="en-US" altLang="ko-KR" sz="1200" b="1" dirty="0" smtClean="0">
              <a:latin typeface="+mn-ea"/>
            </a:endParaRPr>
          </a:p>
          <a:p>
            <a:r>
              <a:rPr lang="ko-KR" altLang="en-US" sz="1200" b="1" dirty="0" smtClean="0">
                <a:latin typeface="+mn-ea"/>
              </a:rPr>
              <a:t>정보</a:t>
            </a:r>
            <a:endParaRPr lang="en-US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21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처리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프로세스</a:t>
            </a:r>
            <a:r>
              <a:rPr kumimoji="0" lang="en-US" altLang="ko-KR" sz="2300" b="1" dirty="0" smtClean="0">
                <a:solidFill>
                  <a:srgbClr val="1F497D"/>
                </a:solidFill>
              </a:rPr>
              <a:t>(8/8)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599" y="1280160"/>
            <a:ext cx="8932339" cy="4686830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79861" y="4307870"/>
            <a:ext cx="4661571" cy="1500212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b="1" dirty="0">
                <a:solidFill>
                  <a:schemeClr val="tx1"/>
                </a:solidFill>
              </a:rPr>
              <a:t>Brain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08584" y="4307870"/>
            <a:ext cx="1980025" cy="1500212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chemeClr val="tx1"/>
                </a:solidFill>
              </a:rPr>
              <a:t>Cell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564795" y="1952836"/>
            <a:ext cx="3010048" cy="16561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BBS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766530" y="2456896"/>
            <a:ext cx="2580041" cy="900107"/>
            <a:chOff x="7387462" y="3563443"/>
            <a:chExt cx="819708" cy="293413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7387462" y="3563445"/>
              <a:ext cx="373850" cy="293411"/>
            </a:xfrm>
            <a:prstGeom prst="roundRect">
              <a:avLst/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pc="-50" dirty="0" smtClean="0">
                  <a:solidFill>
                    <a:schemeClr val="bg1"/>
                  </a:solidFill>
                  <a:cs typeface="Arial" pitchFamily="34" charset="0"/>
                </a:rPr>
                <a:t>목표 </a:t>
              </a:r>
              <a:endParaRPr kumimoji="0" lang="en-US" altLang="ko-KR" spc="-5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pc="-50" dirty="0" smtClean="0">
                  <a:solidFill>
                    <a:schemeClr val="bg1"/>
                  </a:solidFill>
                  <a:cs typeface="Arial" pitchFamily="34" charset="0"/>
                </a:rPr>
                <a:t>상태정보</a:t>
              </a:r>
              <a:endParaRPr kumimoji="0" lang="ko-KR" altLang="en-US" spc="-5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833320" y="3563443"/>
              <a:ext cx="373850" cy="293411"/>
            </a:xfrm>
            <a:prstGeom prst="roundRect">
              <a:avLst/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pc="-5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실제 </a:t>
              </a:r>
              <a:endParaRPr kumimoji="0" lang="en-US" altLang="ko-KR" spc="-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pc="-5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상태정보</a:t>
              </a:r>
              <a:endParaRPr kumimoji="0" lang="en-US" altLang="ko-KR" spc="-5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4396039" y="4715938"/>
            <a:ext cx="1368152" cy="6840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Converger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077236" y="4715938"/>
            <a:ext cx="1368152" cy="6840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Auctioneer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604628" y="4715938"/>
            <a:ext cx="1368152" cy="6840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7" name="직선 화살표 연결선 24"/>
          <p:cNvCxnSpPr>
            <a:stCxn id="47" idx="3"/>
            <a:endCxn id="48" idx="1"/>
          </p:cNvCxnSpPr>
          <p:nvPr/>
        </p:nvCxnSpPr>
        <p:spPr>
          <a:xfrm>
            <a:off x="5764191" y="5057976"/>
            <a:ext cx="131304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5842792" y="4479828"/>
            <a:ext cx="1155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  <a:ea typeface="+mn-ea"/>
              </a:rPr>
              <a:t>Task</a:t>
            </a:r>
            <a:r>
              <a:rPr lang="en-US" altLang="ko-KR" sz="1200" b="1" dirty="0">
                <a:latin typeface="+mn-ea"/>
                <a:ea typeface="+mn-ea"/>
              </a:rPr>
              <a:t>/</a:t>
            </a:r>
            <a:r>
              <a:rPr lang="en-US" altLang="ko-KR" sz="1200" b="1" dirty="0" smtClean="0">
                <a:latin typeface="+mn-ea"/>
                <a:ea typeface="+mn-ea"/>
              </a:rPr>
              <a:t>LRP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algn="ctr"/>
            <a:r>
              <a:rPr lang="ko-KR" altLang="en-US" sz="1200" b="1" dirty="0" smtClean="0">
                <a:latin typeface="+mn-ea"/>
                <a:ea typeface="+mn-ea"/>
              </a:rPr>
              <a:t>복구 </a:t>
            </a:r>
            <a:r>
              <a:rPr lang="ko-KR" altLang="en-US" sz="1200" b="1" dirty="0">
                <a:latin typeface="+mn-ea"/>
                <a:ea typeface="+mn-ea"/>
              </a:rPr>
              <a:t>요청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88608" y="4506739"/>
            <a:ext cx="1155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  <a:ea typeface="+mn-ea"/>
              </a:rPr>
              <a:t>Task</a:t>
            </a:r>
            <a:r>
              <a:rPr lang="en-US" altLang="ko-KR" sz="1200" b="1" dirty="0">
                <a:latin typeface="+mn-ea"/>
                <a:ea typeface="+mn-ea"/>
              </a:rPr>
              <a:t>/</a:t>
            </a:r>
            <a:r>
              <a:rPr lang="en-US" altLang="ko-KR" sz="1200" b="1" dirty="0" smtClean="0">
                <a:latin typeface="+mn-ea"/>
                <a:ea typeface="+mn-ea"/>
              </a:rPr>
              <a:t>LRP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algn="ctr"/>
            <a:r>
              <a:rPr lang="ko-KR" altLang="en-US" sz="1200" b="1" dirty="0" smtClean="0">
                <a:latin typeface="+mn-ea"/>
                <a:ea typeface="+mn-ea"/>
              </a:rPr>
              <a:t>중지 </a:t>
            </a:r>
            <a:r>
              <a:rPr lang="ko-KR" altLang="en-US" sz="1200" b="1" dirty="0">
                <a:latin typeface="+mn-ea"/>
                <a:ea typeface="+mn-ea"/>
              </a:rPr>
              <a:t>요청</a:t>
            </a:r>
            <a:endParaRPr lang="en-US" altLang="ko-KR" sz="1200" b="1" dirty="0">
              <a:latin typeface="+mn-ea"/>
              <a:ea typeface="+mn-ea"/>
            </a:endParaRPr>
          </a:p>
        </p:txBody>
      </p:sp>
      <p:cxnSp>
        <p:nvCxnSpPr>
          <p:cNvPr id="60" name="직선 화살표 연결선 24"/>
          <p:cNvCxnSpPr>
            <a:stCxn id="47" idx="1"/>
            <a:endCxn id="55" idx="3"/>
          </p:cNvCxnSpPr>
          <p:nvPr/>
        </p:nvCxnSpPr>
        <p:spPr>
          <a:xfrm flipH="1">
            <a:off x="2972780" y="5057976"/>
            <a:ext cx="142325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24"/>
          <p:cNvCxnSpPr>
            <a:stCxn id="47" idx="0"/>
            <a:endCxn id="37" idx="2"/>
          </p:cNvCxnSpPr>
          <p:nvPr/>
        </p:nvCxnSpPr>
        <p:spPr>
          <a:xfrm flipH="1" flipV="1">
            <a:off x="4354879" y="3356992"/>
            <a:ext cx="725236" cy="135894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24"/>
          <p:cNvCxnSpPr>
            <a:stCxn id="47" idx="0"/>
            <a:endCxn id="38" idx="2"/>
          </p:cNvCxnSpPr>
          <p:nvPr/>
        </p:nvCxnSpPr>
        <p:spPr>
          <a:xfrm flipV="1">
            <a:off x="5080115" y="3356992"/>
            <a:ext cx="678108" cy="135894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24"/>
          <p:cNvCxnSpPr>
            <a:endCxn id="37" idx="1"/>
          </p:cNvCxnSpPr>
          <p:nvPr/>
        </p:nvCxnSpPr>
        <p:spPr>
          <a:xfrm>
            <a:off x="2650603" y="2906952"/>
            <a:ext cx="111592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24"/>
          <p:cNvCxnSpPr>
            <a:endCxn id="38" idx="3"/>
          </p:cNvCxnSpPr>
          <p:nvPr/>
        </p:nvCxnSpPr>
        <p:spPr>
          <a:xfrm flipH="1" flipV="1">
            <a:off x="6346571" y="2906947"/>
            <a:ext cx="1026502" cy="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513755" y="2557848"/>
            <a:ext cx="1155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이벤트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420713" y="2557848"/>
            <a:ext cx="1155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이벤트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513769" y="3743699"/>
            <a:ext cx="1155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+mn-ea"/>
                <a:ea typeface="+mn-ea"/>
              </a:rPr>
              <a:t>모니터링</a:t>
            </a:r>
            <a:endParaRPr lang="en-US" altLang="ko-KR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686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 bwMode="auto">
          <a:xfrm>
            <a:off x="0" y="550755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endParaRPr kumimoji="0" lang="ko-KR" altLang="en-US" sz="3200" b="1" dirty="0" smtClean="0">
              <a:solidFill>
                <a:srgbClr val="7E0000"/>
              </a:solidFill>
            </a:endParaRPr>
          </a:p>
        </p:txBody>
      </p:sp>
      <p:sp>
        <p:nvSpPr>
          <p:cNvPr id="23" name="제목 4"/>
          <p:cNvSpPr txBox="1">
            <a:spLocks/>
          </p:cNvSpPr>
          <p:nvPr/>
        </p:nvSpPr>
        <p:spPr bwMode="auto">
          <a:xfrm>
            <a:off x="0" y="314168"/>
            <a:ext cx="9906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algn="ctr" eaLnBrk="0" hangingPunct="0">
              <a:defRPr/>
            </a:pPr>
            <a:r>
              <a:rPr kumimoji="0" lang="ko-KR" altLang="en-US" sz="3200" b="1" dirty="0">
                <a:solidFill>
                  <a:srgbClr val="F25E16"/>
                </a:solidFill>
              </a:rPr>
              <a:t>발표 </a:t>
            </a:r>
            <a:r>
              <a:rPr kumimoji="0" lang="ko-KR" altLang="en-US" sz="3200" b="1" dirty="0" smtClean="0">
                <a:solidFill>
                  <a:srgbClr val="F25E16"/>
                </a:solidFill>
              </a:rPr>
              <a:t>순서</a:t>
            </a:r>
            <a:endParaRPr kumimoji="0" lang="ko-KR" altLang="en-US" sz="3200" b="1" dirty="0">
              <a:solidFill>
                <a:srgbClr val="F25E16"/>
              </a:solidFill>
            </a:endParaRPr>
          </a:p>
        </p:txBody>
      </p:sp>
      <p:sp>
        <p:nvSpPr>
          <p:cNvPr id="40" name="TextBox 20"/>
          <p:cNvSpPr txBox="1">
            <a:spLocks noChangeArrowheads="1"/>
          </p:cNvSpPr>
          <p:nvPr/>
        </p:nvSpPr>
        <p:spPr bwMode="auto">
          <a:xfrm>
            <a:off x="2076066" y="1493521"/>
            <a:ext cx="6244974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marL="514350" indent="-514350" defTabSz="801688" eaLnBrk="0" latinLnBrk="0" hangingPunct="0">
              <a:buAutoNum type="arabicPeriod"/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Open PaaS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도입 배경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Open PaaS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서비스 개요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Open PaaS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실행환경 구조 및 특징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endParaRPr lang="en-US" altLang="ko-KR" sz="26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  <a:p>
            <a:pPr marL="514350" indent="-514350" defTabSz="801688" eaLnBrk="0" latinLnBrk="0" hangingPunct="0">
              <a:buAutoNum type="arabicPeriod"/>
              <a:defRPr/>
            </a:pPr>
            <a:r>
              <a:rPr lang="en-US" altLang="ko-KR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Open PaaS </a:t>
            </a:r>
            <a:r>
              <a:rPr lang="ko-KR" altLang="en-US" sz="26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+mn-ea"/>
                <a:cs typeface="Arial" pitchFamily="34" charset="0"/>
              </a:rPr>
              <a:t>향후 개발 계획</a:t>
            </a:r>
            <a:endParaRPr lang="en-US" altLang="ko-KR" sz="2600" b="1" spc="-50" dirty="0" smtClean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11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>
                <a:solidFill>
                  <a:srgbClr val="1F497D"/>
                </a:solidFill>
              </a:rPr>
              <a:t>실행환경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처리 구조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1459564" y="6417898"/>
            <a:ext cx="329920" cy="0"/>
          </a:xfrm>
          <a:prstGeom prst="straightConnector1">
            <a:avLst/>
          </a:prstGeom>
          <a:ln w="19050"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1859343" y="6224959"/>
            <a:ext cx="645561" cy="288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NATS</a:t>
            </a:r>
            <a:endParaRPr lang="ko-KR" altLang="en-US" dirty="0"/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2666687" y="6417898"/>
            <a:ext cx="32992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2996607" y="6224959"/>
            <a:ext cx="645305" cy="288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HTTP</a:t>
            </a:r>
            <a:endParaRPr lang="ko-KR" altLang="en-US" dirty="0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3720637" y="6417898"/>
            <a:ext cx="329920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4050557" y="6224959"/>
            <a:ext cx="1298753" cy="288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Function Call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5581301" y="6322801"/>
            <a:ext cx="417982" cy="2053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930664" y="6224959"/>
            <a:ext cx="1184940" cy="288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Component</a:t>
            </a:r>
            <a:endParaRPr lang="ko-KR" altLang="en-US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7210438" y="6387257"/>
            <a:ext cx="272683" cy="7286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483122" y="6224959"/>
            <a:ext cx="1068049" cy="288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HTTP Port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874323" y="1313232"/>
            <a:ext cx="3518744" cy="2178933"/>
          </a:xfrm>
          <a:prstGeom prst="roundRect">
            <a:avLst>
              <a:gd name="adj" fmla="val 385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Cell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828764" y="2671445"/>
            <a:ext cx="1320925" cy="2108658"/>
          </a:xfrm>
          <a:prstGeom prst="roundRect">
            <a:avLst>
              <a:gd name="adj" fmla="val 915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CC-Bridge</a:t>
            </a:r>
          </a:p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82837" y="4375898"/>
            <a:ext cx="4698656" cy="1456429"/>
          </a:xfrm>
          <a:prstGeom prst="roundRect">
            <a:avLst>
              <a:gd name="adj" fmla="val 385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Brain</a:t>
            </a:r>
          </a:p>
        </p:txBody>
      </p:sp>
      <p:cxnSp>
        <p:nvCxnSpPr>
          <p:cNvPr id="8" name="직선 화살표 연결선 49"/>
          <p:cNvCxnSpPr/>
          <p:nvPr/>
        </p:nvCxnSpPr>
        <p:spPr>
          <a:xfrm rot="5400000">
            <a:off x="5634612" y="1090357"/>
            <a:ext cx="1601461" cy="4813719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177919" y="1531247"/>
            <a:ext cx="1320925" cy="71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Router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1700" y="1006997"/>
            <a:ext cx="3511240" cy="5114707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사용자 요청 처리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77942" y="3231907"/>
            <a:ext cx="1320925" cy="71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Cloud-Controller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9" idx="2"/>
            <a:endCxn id="11" idx="0"/>
          </p:cNvCxnSpPr>
          <p:nvPr/>
        </p:nvCxnSpPr>
        <p:spPr>
          <a:xfrm>
            <a:off x="1838382" y="2244288"/>
            <a:ext cx="23" cy="9876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16395" y="1872301"/>
            <a:ext cx="1020360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51415" y="1483257"/>
            <a:ext cx="476412" cy="280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n-ea"/>
                <a:ea typeface="+mn-ea"/>
              </a:rPr>
              <a:t>URL</a:t>
            </a:r>
            <a:endParaRPr lang="en-US" altLang="ko-KR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09" y="1933652"/>
            <a:ext cx="1105687" cy="46763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n-ea"/>
                <a:ea typeface="+mn-ea"/>
              </a:rPr>
              <a:t>Multi-tenant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n-ea"/>
                <a:ea typeface="+mn-ea"/>
              </a:rPr>
              <a:t>workload</a:t>
            </a:r>
            <a:endParaRPr lang="en-US" altLang="ko-KR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83803" y="5069330"/>
            <a:ext cx="1320925" cy="71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UAA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828764" y="1531247"/>
            <a:ext cx="1320925" cy="7130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Router-emitter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35925" y="2911322"/>
            <a:ext cx="1098401" cy="4028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Stager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35925" y="3373531"/>
            <a:ext cx="1098401" cy="4028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Nsync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35925" y="3835738"/>
            <a:ext cx="1098401" cy="4028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tps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35925" y="4297947"/>
            <a:ext cx="1098401" cy="4028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File-server</a:t>
            </a:r>
          </a:p>
        </p:txBody>
      </p:sp>
      <p:cxnSp>
        <p:nvCxnSpPr>
          <p:cNvPr id="24" name="직선 화살표 연결선 49"/>
          <p:cNvCxnSpPr>
            <a:endCxn id="19" idx="1"/>
          </p:cNvCxnSpPr>
          <p:nvPr/>
        </p:nvCxnSpPr>
        <p:spPr>
          <a:xfrm flipV="1">
            <a:off x="2498844" y="3112741"/>
            <a:ext cx="437081" cy="283022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49"/>
          <p:cNvCxnSpPr>
            <a:stCxn id="11" idx="3"/>
            <a:endCxn id="20" idx="1"/>
          </p:cNvCxnSpPr>
          <p:nvPr/>
        </p:nvCxnSpPr>
        <p:spPr>
          <a:xfrm flipV="1">
            <a:off x="2498867" y="3574949"/>
            <a:ext cx="437058" cy="13478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49"/>
          <p:cNvCxnSpPr>
            <a:endCxn id="22" idx="1"/>
          </p:cNvCxnSpPr>
          <p:nvPr/>
        </p:nvCxnSpPr>
        <p:spPr>
          <a:xfrm>
            <a:off x="2498844" y="3776368"/>
            <a:ext cx="437081" cy="260790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2828764" y="5069330"/>
            <a:ext cx="1320925" cy="7130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Doppler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819333" y="1557347"/>
            <a:ext cx="903197" cy="17077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spc="-100" dirty="0">
                <a:solidFill>
                  <a:schemeClr val="tx1"/>
                </a:solidFill>
              </a:rPr>
              <a:t>Receptor</a:t>
            </a:r>
            <a:endParaRPr lang="ko-KR" altLang="en-US" sz="1200" b="1" spc="-1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857055" y="4488088"/>
            <a:ext cx="903197" cy="12213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Metrics-server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70768" y="4488088"/>
            <a:ext cx="903197" cy="122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spc="-100" dirty="0" err="1">
                <a:solidFill>
                  <a:schemeClr val="tx1"/>
                </a:solidFill>
              </a:rPr>
              <a:t>Converger</a:t>
            </a:r>
            <a:endParaRPr lang="ko-KR" altLang="en-US" sz="1200" b="1" spc="-1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94202" y="4488088"/>
            <a:ext cx="903197" cy="122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spc="-100" dirty="0">
                <a:solidFill>
                  <a:schemeClr val="tx1"/>
                </a:solidFill>
              </a:rPr>
              <a:t>Auctioneer</a:t>
            </a:r>
            <a:endParaRPr lang="ko-KR" altLang="en-US" sz="1200" b="1" spc="-1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stCxn id="11" idx="2"/>
            <a:endCxn id="16" idx="0"/>
          </p:cNvCxnSpPr>
          <p:nvPr/>
        </p:nvCxnSpPr>
        <p:spPr>
          <a:xfrm>
            <a:off x="1838405" y="3944946"/>
            <a:ext cx="5861" cy="1124384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9" idx="3"/>
            <a:endCxn id="17" idx="1"/>
          </p:cNvCxnSpPr>
          <p:nvPr/>
        </p:nvCxnSpPr>
        <p:spPr>
          <a:xfrm>
            <a:off x="2498844" y="1887768"/>
            <a:ext cx="329920" cy="0"/>
          </a:xfrm>
          <a:prstGeom prst="straightConnector1">
            <a:avLst/>
          </a:prstGeom>
          <a:ln w="19050"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4530436" y="1006997"/>
            <a:ext cx="5031075" cy="5114707"/>
          </a:xfrm>
          <a:prstGeom prst="roundRect">
            <a:avLst>
              <a:gd name="adj" fmla="val 3851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Task/LRP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02983" y="1560186"/>
            <a:ext cx="903197" cy="17041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Rep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186633" y="1544779"/>
            <a:ext cx="903197" cy="1349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Executor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370283" y="1544779"/>
            <a:ext cx="903197" cy="1349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Garden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49"/>
          <p:cNvCxnSpPr>
            <a:stCxn id="22" idx="3"/>
            <a:endCxn id="28" idx="1"/>
          </p:cNvCxnSpPr>
          <p:nvPr/>
        </p:nvCxnSpPr>
        <p:spPr>
          <a:xfrm flipV="1">
            <a:off x="4034326" y="2411235"/>
            <a:ext cx="785007" cy="1625922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49"/>
          <p:cNvCxnSpPr>
            <a:stCxn id="20" idx="3"/>
            <a:endCxn id="28" idx="1"/>
          </p:cNvCxnSpPr>
          <p:nvPr/>
        </p:nvCxnSpPr>
        <p:spPr>
          <a:xfrm flipV="1">
            <a:off x="4034326" y="2411235"/>
            <a:ext cx="785007" cy="1163714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9"/>
          <p:cNvCxnSpPr>
            <a:stCxn id="19" idx="3"/>
            <a:endCxn id="28" idx="1"/>
          </p:cNvCxnSpPr>
          <p:nvPr/>
        </p:nvCxnSpPr>
        <p:spPr>
          <a:xfrm flipV="1">
            <a:off x="4034326" y="2411235"/>
            <a:ext cx="785007" cy="701506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7186632" y="3055273"/>
            <a:ext cx="903197" cy="2734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Metron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9"/>
          <p:cNvCxnSpPr>
            <a:stCxn id="42" idx="3"/>
            <a:endCxn id="27" idx="2"/>
          </p:cNvCxnSpPr>
          <p:nvPr/>
        </p:nvCxnSpPr>
        <p:spPr>
          <a:xfrm flipH="1">
            <a:off x="3489227" y="3191996"/>
            <a:ext cx="4600602" cy="2590375"/>
          </a:xfrm>
          <a:prstGeom prst="bentConnector4">
            <a:avLst>
              <a:gd name="adj1" fmla="val -4969"/>
              <a:gd name="adj2" fmla="val 108825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123"/>
          <p:cNvCxnSpPr>
            <a:stCxn id="9" idx="0"/>
            <a:endCxn id="38" idx="0"/>
          </p:cNvCxnSpPr>
          <p:nvPr/>
        </p:nvCxnSpPr>
        <p:spPr>
          <a:xfrm rot="16200000" flipH="1">
            <a:off x="5323366" y="-1953736"/>
            <a:ext cx="13533" cy="6983500"/>
          </a:xfrm>
          <a:prstGeom prst="bentConnector3">
            <a:avLst>
              <a:gd name="adj1" fmla="val -1249661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9"/>
          <p:cNvCxnSpPr>
            <a:endCxn id="29" idx="0"/>
          </p:cNvCxnSpPr>
          <p:nvPr/>
        </p:nvCxnSpPr>
        <p:spPr>
          <a:xfrm>
            <a:off x="5308653" y="4094620"/>
            <a:ext cx="1" cy="393467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9"/>
          <p:cNvCxnSpPr/>
          <p:nvPr/>
        </p:nvCxnSpPr>
        <p:spPr>
          <a:xfrm>
            <a:off x="6906180" y="2229880"/>
            <a:ext cx="327228" cy="0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9"/>
          <p:cNvCxnSpPr>
            <a:stCxn id="37" idx="3"/>
            <a:endCxn id="38" idx="1"/>
          </p:cNvCxnSpPr>
          <p:nvPr/>
        </p:nvCxnSpPr>
        <p:spPr>
          <a:xfrm>
            <a:off x="8089830" y="2219314"/>
            <a:ext cx="280453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화살표 연결선 49"/>
          <p:cNvCxnSpPr>
            <a:stCxn id="37" idx="2"/>
            <a:endCxn id="42" idx="0"/>
          </p:cNvCxnSpPr>
          <p:nvPr/>
        </p:nvCxnSpPr>
        <p:spPr>
          <a:xfrm flipH="1">
            <a:off x="7638231" y="2893847"/>
            <a:ext cx="1" cy="161426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직선 화살표 연결선 49"/>
          <p:cNvCxnSpPr/>
          <p:nvPr/>
        </p:nvCxnSpPr>
        <p:spPr>
          <a:xfrm flipH="1">
            <a:off x="6535120" y="4108777"/>
            <a:ext cx="1" cy="326326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6385860" y="3311416"/>
            <a:ext cx="1" cy="326326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175"/>
          <p:cNvCxnSpPr>
            <a:stCxn id="17" idx="3"/>
            <a:endCxn id="60" idx="1"/>
          </p:cNvCxnSpPr>
          <p:nvPr/>
        </p:nvCxnSpPr>
        <p:spPr>
          <a:xfrm>
            <a:off x="4149689" y="1887768"/>
            <a:ext cx="662026" cy="455588"/>
          </a:xfrm>
          <a:prstGeom prst="bentConnector3">
            <a:avLst>
              <a:gd name="adj1" fmla="val 50000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직선 화살표 연결선 49"/>
          <p:cNvCxnSpPr>
            <a:endCxn id="27" idx="3"/>
          </p:cNvCxnSpPr>
          <p:nvPr/>
        </p:nvCxnSpPr>
        <p:spPr>
          <a:xfrm flipH="1">
            <a:off x="4149689" y="5410385"/>
            <a:ext cx="711028" cy="15466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1184062" y="1793158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947500" y="3017296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947500" y="3474580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947500" y="3948243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560637" y="4522349"/>
            <a:ext cx="272683" cy="7861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383128" y="2123531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278881" y="3185768"/>
            <a:ext cx="402312" cy="79357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811715" y="2259545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707924" y="3208432"/>
            <a:ext cx="272683" cy="7861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707924" y="5036471"/>
            <a:ext cx="272683" cy="7861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63" name="직선 화살표 연결선 49"/>
          <p:cNvCxnSpPr/>
          <p:nvPr/>
        </p:nvCxnSpPr>
        <p:spPr>
          <a:xfrm>
            <a:off x="6768004" y="3889766"/>
            <a:ext cx="857855" cy="632583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직선 화살표 연결선 78"/>
          <p:cNvCxnSpPr>
            <a:endCxn id="23" idx="1"/>
          </p:cNvCxnSpPr>
          <p:nvPr/>
        </p:nvCxnSpPr>
        <p:spPr>
          <a:xfrm rot="16200000" flipH="1">
            <a:off x="2392554" y="3955994"/>
            <a:ext cx="551120" cy="535622"/>
          </a:xfrm>
          <a:prstGeom prst="bentConnector2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3942546" y="4283515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72" name="직선 화살표 연결선 49"/>
          <p:cNvCxnSpPr/>
          <p:nvPr/>
        </p:nvCxnSpPr>
        <p:spPr>
          <a:xfrm>
            <a:off x="6896020" y="4061305"/>
            <a:ext cx="654457" cy="445543"/>
          </a:xfrm>
          <a:prstGeom prst="bentConnector3">
            <a:avLst>
              <a:gd name="adj1" fmla="val 100211"/>
            </a:avLst>
          </a:prstGeom>
          <a:ln w="19050">
            <a:prstDash val="sys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4065004" y="5330208"/>
            <a:ext cx="98004" cy="16762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501890" y="3045925"/>
            <a:ext cx="272683" cy="7861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78" name="직선 화살표 연결선 49"/>
          <p:cNvCxnSpPr/>
          <p:nvPr/>
        </p:nvCxnSpPr>
        <p:spPr>
          <a:xfrm flipH="1">
            <a:off x="5292195" y="3316713"/>
            <a:ext cx="1" cy="326326"/>
          </a:xfrm>
          <a:prstGeom prst="straightConnector1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5140449" y="3194635"/>
            <a:ext cx="272683" cy="78613"/>
          </a:xfrm>
          <a:prstGeom prst="roundRect">
            <a:avLst/>
          </a:prstGeom>
          <a:solidFill>
            <a:srgbClr val="FFFF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200" b="1" spc="-100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83" name="직선 화살표 연결선 49"/>
          <p:cNvCxnSpPr>
            <a:stCxn id="59" idx="2"/>
            <a:endCxn id="57" idx="0"/>
          </p:cNvCxnSpPr>
          <p:nvPr/>
        </p:nvCxnSpPr>
        <p:spPr>
          <a:xfrm rot="16200000" flipH="1">
            <a:off x="6459896" y="3285266"/>
            <a:ext cx="1257225" cy="1216942"/>
          </a:xfrm>
          <a:prstGeom prst="bentConnector3">
            <a:avLst>
              <a:gd name="adj1" fmla="val 23320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4842466" y="3673948"/>
            <a:ext cx="2063714" cy="4097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BBS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98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실행환경 특징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어플리케이션 실행을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Task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와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LRP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두 단계로 추상화하여 정</a:t>
            </a:r>
            <a:r>
              <a:rPr kumimoji="0" lang="ko-KR" altLang="en-US" sz="1600" b="1" spc="-5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의</a:t>
            </a:r>
            <a:endParaRPr kumimoji="0" lang="ko-KR" altLang="en-US" sz="1600" b="1" spc="-50" dirty="0" smtClean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23840" y="2125464"/>
            <a:ext cx="406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/>
              <a:t>LRP</a:t>
            </a:r>
          </a:p>
          <a:p>
            <a:pPr algn="ctr"/>
            <a:r>
              <a:rPr lang="en-US" altLang="ko-KR" sz="2400" b="1" dirty="0" smtClean="0"/>
              <a:t>(Long Running Process)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436880" y="2310129"/>
            <a:ext cx="406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/>
              <a:t>Task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5200" y="3829169"/>
            <a:ext cx="323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일회성 수행 업무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한 번만 실행됨을 보장 </a:t>
            </a:r>
            <a:endParaRPr lang="ko-KR" altLang="en-US" sz="1600" b="1" dirty="0"/>
          </a:p>
        </p:txBody>
      </p:sp>
      <p:sp>
        <p:nvSpPr>
          <p:cNvPr id="9" name="직사각형 8"/>
          <p:cNvSpPr/>
          <p:nvPr/>
        </p:nvSpPr>
        <p:spPr>
          <a:xfrm>
            <a:off x="5933020" y="3829169"/>
            <a:ext cx="323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장기 실행 프로세스</a:t>
            </a:r>
            <a:endParaRPr lang="en-US" altLang="ko-KR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모니터링 되고 자동 복구 됨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4762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5156200" y="2113151"/>
            <a:ext cx="4289426" cy="1728509"/>
          </a:xfrm>
          <a:prstGeom prst="roundRect">
            <a:avLst>
              <a:gd name="adj" fmla="val 10389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Garden</a:t>
            </a: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실행환경 특징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Java, PHP, Python, </a:t>
            </a:r>
            <a:r>
              <a:rPr kumimoji="0" lang="ko-KR" altLang="en-US" sz="1600" b="1" spc="-50" dirty="0">
                <a:solidFill>
                  <a:schemeClr val="bg1"/>
                </a:solidFill>
                <a:latin typeface="+mn-ea"/>
                <a:cs typeface="Arial" pitchFamily="34" charset="0"/>
              </a:rPr>
              <a:t>전자정부 표준프레임워크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등 다양한 어플리케이션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런타임 환경을 지원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764088" y="1654820"/>
            <a:ext cx="4849188" cy="2320280"/>
          </a:xfrm>
          <a:prstGeom prst="roundRect">
            <a:avLst>
              <a:gd name="adj" fmla="val 9179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VM (Cell)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481763" y="2557936"/>
            <a:ext cx="1638300" cy="109201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 smtClean="0"/>
              <a:t>Task</a:t>
            </a:r>
          </a:p>
          <a:p>
            <a:pPr algn="ctr"/>
            <a:endParaRPr lang="en-US" altLang="ko-KR" sz="1200" b="1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dirty="0" smtClean="0"/>
              <a:t>Detect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dirty="0" smtClean="0"/>
              <a:t>Compile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dirty="0" smtClean="0"/>
              <a:t>Release</a:t>
            </a:r>
          </a:p>
          <a:p>
            <a:pPr marL="171450" indent="-171450">
              <a:buFont typeface="Arial" pitchFamily="34" charset="0"/>
              <a:buChar char="•"/>
            </a:pPr>
            <a:endParaRPr lang="ko-KR" altLang="en-US" sz="12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72128" y="4086039"/>
            <a:ext cx="4289426" cy="2543361"/>
          </a:xfrm>
          <a:prstGeom prst="roundRect">
            <a:avLst>
              <a:gd name="adj" fmla="val 62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빌드</a:t>
            </a:r>
            <a:r>
              <a:rPr lang="ko-KR" altLang="en-US" b="1" dirty="0" err="1">
                <a:solidFill>
                  <a:schemeClr val="tx1"/>
                </a:solidFill>
              </a:rPr>
              <a:t>팩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216662" y="2177892"/>
            <a:ext cx="2158365" cy="1663768"/>
          </a:xfrm>
          <a:prstGeom prst="roundRect">
            <a:avLst>
              <a:gd name="adj" fmla="val 1078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CC-Bridge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818640" y="2868862"/>
            <a:ext cx="960602" cy="5652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Stager</a:t>
            </a:r>
          </a:p>
        </p:txBody>
      </p:sp>
      <p:cxnSp>
        <p:nvCxnSpPr>
          <p:cNvPr id="43" name="직선 화살표 연결선 24"/>
          <p:cNvCxnSpPr>
            <a:stCxn id="39" idx="3"/>
          </p:cNvCxnSpPr>
          <p:nvPr/>
        </p:nvCxnSpPr>
        <p:spPr>
          <a:xfrm>
            <a:off x="2779242" y="3151471"/>
            <a:ext cx="204580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24"/>
          <p:cNvCxnSpPr>
            <a:stCxn id="9" idx="2"/>
          </p:cNvCxnSpPr>
          <p:nvPr/>
        </p:nvCxnSpPr>
        <p:spPr>
          <a:xfrm>
            <a:off x="7300913" y="3649947"/>
            <a:ext cx="25134" cy="43609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325" y="4547222"/>
            <a:ext cx="953389" cy="63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31" y="4589158"/>
            <a:ext cx="1195106" cy="63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48" y="5354544"/>
            <a:ext cx="1289633" cy="49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28" y="4593237"/>
            <a:ext cx="1064469" cy="58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46" y="5397589"/>
            <a:ext cx="796574" cy="88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48" y="6003066"/>
            <a:ext cx="1289633" cy="45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53" y="5368143"/>
            <a:ext cx="1251744" cy="34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437" y="5813429"/>
            <a:ext cx="1251744" cy="70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12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실행환경 특징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pc="-50" dirty="0" err="1">
                <a:solidFill>
                  <a:schemeClr val="bg1"/>
                </a:solidFill>
                <a:latin typeface="+mn-ea"/>
                <a:cs typeface="Arial" pitchFamily="34" charset="0"/>
              </a:rPr>
              <a:t>빌드팩</a:t>
            </a:r>
            <a:r>
              <a:rPr kumimoji="0" lang="en-US" altLang="ko-KR" sz="1600" b="1" spc="-50" dirty="0">
                <a:solidFill>
                  <a:schemeClr val="bg1"/>
                </a:solidFill>
                <a:latin typeface="+mn-ea"/>
                <a:cs typeface="Arial" pitchFamily="34" charset="0"/>
              </a:rPr>
              <a:t>(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Linux), </a:t>
            </a:r>
            <a:r>
              <a:rPr kumimoji="0" lang="en-US" altLang="ko-KR" sz="1600" b="1" spc="-50" dirty="0" err="1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Docker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, Windows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어플리케이션을 지원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764088" y="1654820"/>
            <a:ext cx="4849188" cy="4583934"/>
          </a:xfrm>
          <a:prstGeom prst="roundRect">
            <a:avLst>
              <a:gd name="adj" fmla="val 9179"/>
            </a:avLst>
          </a:prstGeom>
          <a:noFill/>
          <a:ln w="57150">
            <a:solidFill>
              <a:schemeClr val="accent5">
                <a:lumMod val="7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VM (Cell)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8" name="AutoShape 2" descr="Image result for docker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9" name="AutoShape 4" descr="Image result for docker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0" name="AutoShape 6" descr="Image result for docker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8774" y="2046867"/>
            <a:ext cx="1368390" cy="995682"/>
          </a:xfrm>
          <a:prstGeom prst="roundRect">
            <a:avLst>
              <a:gd name="adj" fmla="val 1078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Cloud Controller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2139314" y="2046867"/>
            <a:ext cx="2158365" cy="995682"/>
          </a:xfrm>
          <a:prstGeom prst="roundRect">
            <a:avLst>
              <a:gd name="adj" fmla="val 1078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CC-Bridge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2139314" y="3531172"/>
            <a:ext cx="2158365" cy="2707582"/>
          </a:xfrm>
          <a:prstGeom prst="roundRect">
            <a:avLst>
              <a:gd name="adj" fmla="val 1078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App Lifecycle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146" name="직선 화살표 연결선 24"/>
          <p:cNvCxnSpPr>
            <a:stCxn id="43" idx="3"/>
            <a:endCxn id="144" idx="1"/>
          </p:cNvCxnSpPr>
          <p:nvPr/>
        </p:nvCxnSpPr>
        <p:spPr>
          <a:xfrm>
            <a:off x="1727164" y="2544708"/>
            <a:ext cx="41215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24"/>
          <p:cNvCxnSpPr>
            <a:stCxn id="144" idx="3"/>
          </p:cNvCxnSpPr>
          <p:nvPr/>
        </p:nvCxnSpPr>
        <p:spPr>
          <a:xfrm>
            <a:off x="4297679" y="2544708"/>
            <a:ext cx="46640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모서리가 둥근 직사각형 152"/>
          <p:cNvSpPr/>
          <p:nvPr/>
        </p:nvSpPr>
        <p:spPr>
          <a:xfrm>
            <a:off x="2295846" y="2544708"/>
            <a:ext cx="844876" cy="4028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Stager</a:t>
            </a: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3326986" y="2544708"/>
            <a:ext cx="844876" cy="4028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Nsync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56" name="직선 화살표 연결선 24"/>
          <p:cNvCxnSpPr>
            <a:stCxn id="153" idx="2"/>
          </p:cNvCxnSpPr>
          <p:nvPr/>
        </p:nvCxnSpPr>
        <p:spPr>
          <a:xfrm>
            <a:off x="2718284" y="2947544"/>
            <a:ext cx="0" cy="58362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화살표 연결선 24"/>
          <p:cNvCxnSpPr/>
          <p:nvPr/>
        </p:nvCxnSpPr>
        <p:spPr>
          <a:xfrm>
            <a:off x="3749424" y="2947544"/>
            <a:ext cx="0" cy="58362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모서리가 둥근 직사각형 160"/>
          <p:cNvSpPr/>
          <p:nvPr/>
        </p:nvSpPr>
        <p:spPr>
          <a:xfrm>
            <a:off x="2397724" y="4142651"/>
            <a:ext cx="1605316" cy="5772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ko-KR" altLang="en-US" sz="1200" b="1" dirty="0" err="1" smtClean="0">
                <a:solidFill>
                  <a:schemeClr val="tx1"/>
                </a:solidFill>
              </a:rPr>
              <a:t>빌드팩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2397724" y="4815948"/>
            <a:ext cx="1605316" cy="5772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Windows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2397724" y="5489246"/>
            <a:ext cx="1605316" cy="5772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Docker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4958627" y="2407918"/>
            <a:ext cx="1279613" cy="329730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Rep</a:t>
            </a:r>
          </a:p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Run Task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Launch LRPs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6247448" y="2407918"/>
            <a:ext cx="1279613" cy="329730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Garden</a:t>
            </a:r>
          </a:p>
          <a:p>
            <a:endParaRPr lang="en-US" altLang="ko-KR" sz="16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컨테이너 </a:t>
            </a: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7516426" y="2407918"/>
            <a:ext cx="1929200" cy="329730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Garden</a:t>
            </a: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Linux/Windows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en-US" altLang="ko-KR" sz="16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컨테이너 관리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7671550" y="3782374"/>
            <a:ext cx="1719194" cy="1679264"/>
            <a:chOff x="7874749" y="3255946"/>
            <a:chExt cx="2396551" cy="2205692"/>
          </a:xfrm>
        </p:grpSpPr>
        <p:grpSp>
          <p:nvGrpSpPr>
            <p:cNvPr id="170" name="그룹 169"/>
            <p:cNvGrpSpPr/>
            <p:nvPr/>
          </p:nvGrpSpPr>
          <p:grpSpPr>
            <a:xfrm>
              <a:off x="7874749" y="3255946"/>
              <a:ext cx="1127299" cy="1052859"/>
              <a:chOff x="6676788" y="3355367"/>
              <a:chExt cx="1127299" cy="1052859"/>
            </a:xfrm>
          </p:grpSpPr>
          <p:sp>
            <p:nvSpPr>
              <p:cNvPr id="171" name="모서리가 둥근 직사각형 170"/>
              <p:cNvSpPr/>
              <p:nvPr/>
            </p:nvSpPr>
            <p:spPr>
              <a:xfrm>
                <a:off x="6676788" y="3355367"/>
                <a:ext cx="1127299" cy="105285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200" b="1" dirty="0"/>
              </a:p>
            </p:txBody>
          </p:sp>
          <p:pic>
            <p:nvPicPr>
              <p:cNvPr id="172" name="Picture 10" descr="OS Linux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9109" y="3400468"/>
                <a:ext cx="962655" cy="962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3" name="모서리가 둥근 직사각형 172"/>
            <p:cNvSpPr/>
            <p:nvPr/>
          </p:nvSpPr>
          <p:spPr>
            <a:xfrm>
              <a:off x="9144001" y="3255946"/>
              <a:ext cx="1127299" cy="105285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grpSp>
          <p:nvGrpSpPr>
            <p:cNvPr id="174" name="그룹 173"/>
            <p:cNvGrpSpPr/>
            <p:nvPr/>
          </p:nvGrpSpPr>
          <p:grpSpPr>
            <a:xfrm>
              <a:off x="7874749" y="4408779"/>
              <a:ext cx="1127299" cy="1052859"/>
              <a:chOff x="6676788" y="3355367"/>
              <a:chExt cx="1127299" cy="1052859"/>
            </a:xfrm>
          </p:grpSpPr>
          <p:sp>
            <p:nvSpPr>
              <p:cNvPr id="175" name="모서리가 둥근 직사각형 174"/>
              <p:cNvSpPr/>
              <p:nvPr/>
            </p:nvSpPr>
            <p:spPr>
              <a:xfrm>
                <a:off x="6676788" y="3355367"/>
                <a:ext cx="1127299" cy="105285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200" b="1" dirty="0"/>
              </a:p>
            </p:txBody>
          </p:sp>
          <p:pic>
            <p:nvPicPr>
              <p:cNvPr id="176" name="Picture 10" descr="OS Linux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9110" y="3400469"/>
                <a:ext cx="481328" cy="481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7" name="Picture 12" descr="Windows_7_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4845" y="3401375"/>
              <a:ext cx="85725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8" descr="Doc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398" y="4874493"/>
              <a:ext cx="456697" cy="456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9" name="그룹 178"/>
            <p:cNvGrpSpPr/>
            <p:nvPr/>
          </p:nvGrpSpPr>
          <p:grpSpPr>
            <a:xfrm>
              <a:off x="9144000" y="4408779"/>
              <a:ext cx="1127299" cy="1052859"/>
              <a:chOff x="6676788" y="3355367"/>
              <a:chExt cx="1127299" cy="1052859"/>
            </a:xfrm>
          </p:grpSpPr>
          <p:sp>
            <p:nvSpPr>
              <p:cNvPr id="180" name="모서리가 둥근 직사각형 179"/>
              <p:cNvSpPr/>
              <p:nvPr/>
            </p:nvSpPr>
            <p:spPr>
              <a:xfrm>
                <a:off x="6676788" y="3355367"/>
                <a:ext cx="1127299" cy="105285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200" b="1" dirty="0"/>
              </a:p>
            </p:txBody>
          </p:sp>
          <p:pic>
            <p:nvPicPr>
              <p:cNvPr id="181" name="Picture 10" descr="OS Linux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9110" y="3400469"/>
                <a:ext cx="481328" cy="481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2" name="Picture 8" descr="Dock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7649" y="4874493"/>
              <a:ext cx="456697" cy="456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5" name="Picture 10" descr="OS Linux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052" y="4196324"/>
            <a:ext cx="436956" cy="46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12" descr="Windows_7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94" y="4893945"/>
            <a:ext cx="436412" cy="41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8" descr="Dock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07" y="5531369"/>
            <a:ext cx="480401" cy="50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9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모서리가 둥근 직사각형 200"/>
          <p:cNvSpPr/>
          <p:nvPr/>
        </p:nvSpPr>
        <p:spPr>
          <a:xfrm>
            <a:off x="4769134" y="4155275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Brain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4673884" y="4241000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Brain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572438" y="216850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476799" y="225422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실행환경 특징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3.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실행환경 구조 및 특징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대용량 컨테이너 워크로드를 지원하는 안정되고 강건한 자동 </a:t>
            </a:r>
            <a:r>
              <a:rPr kumimoji="0" lang="ko-KR" altLang="en-US" sz="1600" b="1" spc="-50" dirty="0" err="1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모니터링ㆍ복구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지원</a:t>
            </a:r>
          </a:p>
        </p:txBody>
      </p:sp>
      <p:sp>
        <p:nvSpPr>
          <p:cNvPr id="98" name="AutoShape 2" descr="Image result for docker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9" name="AutoShape 4" descr="Image result for docker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0" name="AutoShape 6" descr="Image result for docker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578634" y="4317200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Brain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83490" y="233995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04142" y="2675201"/>
            <a:ext cx="1343567" cy="285012"/>
            <a:chOff x="877609" y="2582013"/>
            <a:chExt cx="1470202" cy="360750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04142" y="3035385"/>
            <a:ext cx="1343567" cy="285012"/>
            <a:chOff x="877609" y="2582013"/>
            <a:chExt cx="1470202" cy="360750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504142" y="3395569"/>
            <a:ext cx="1343567" cy="285012"/>
            <a:chOff x="877609" y="2582013"/>
            <a:chExt cx="1470202" cy="360750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58388" y="216850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362749" y="225422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269440" y="233995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2390092" y="2675201"/>
            <a:ext cx="1343567" cy="285012"/>
            <a:chOff x="877609" y="2582013"/>
            <a:chExt cx="1470202" cy="360750"/>
          </a:xfrm>
        </p:grpSpPr>
        <p:sp>
          <p:nvSpPr>
            <p:cNvPr id="159" name="모서리가 둥근 직사각형 158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0" name="모서리가 둥근 직사각형 159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1" name="모서리가 둥근 직사각형 160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2390092" y="3035385"/>
            <a:ext cx="1343567" cy="285012"/>
            <a:chOff x="877609" y="2582013"/>
            <a:chExt cx="1470202" cy="360750"/>
          </a:xfrm>
        </p:grpSpPr>
        <p:sp>
          <p:nvSpPr>
            <p:cNvPr id="163" name="모서리가 둥근 직사각형 162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2390092" y="3395569"/>
            <a:ext cx="1343567" cy="285012"/>
            <a:chOff x="877609" y="2582013"/>
            <a:chExt cx="1470202" cy="360750"/>
          </a:xfrm>
        </p:grpSpPr>
        <p:sp>
          <p:nvSpPr>
            <p:cNvPr id="167" name="모서리가 둥근 직사각형 166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9" name="모서리가 둥근 직사각형 168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170" name="모서리가 둥근 직사각형 169"/>
          <p:cNvSpPr/>
          <p:nvPr/>
        </p:nvSpPr>
        <p:spPr>
          <a:xfrm>
            <a:off x="572438" y="387347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476799" y="395920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383490" y="404492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504142" y="4380176"/>
            <a:ext cx="1343567" cy="285012"/>
            <a:chOff x="877609" y="2582013"/>
            <a:chExt cx="1470202" cy="360750"/>
          </a:xfrm>
        </p:grpSpPr>
        <p:sp>
          <p:nvSpPr>
            <p:cNvPr id="174" name="모서리가 둥근 직사각형 173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504142" y="4740360"/>
            <a:ext cx="1343567" cy="285012"/>
            <a:chOff x="877609" y="2582013"/>
            <a:chExt cx="1470202" cy="360750"/>
          </a:xfrm>
        </p:grpSpPr>
        <p:sp>
          <p:nvSpPr>
            <p:cNvPr id="178" name="모서리가 둥근 직사각형 177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504142" y="5100544"/>
            <a:ext cx="1343567" cy="285012"/>
            <a:chOff x="877609" y="2582013"/>
            <a:chExt cx="1470202" cy="360750"/>
          </a:xfrm>
        </p:grpSpPr>
        <p:sp>
          <p:nvSpPr>
            <p:cNvPr id="182" name="모서리가 둥근 직사각형 181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185" name="모서리가 둥근 직사각형 184"/>
          <p:cNvSpPr/>
          <p:nvPr/>
        </p:nvSpPr>
        <p:spPr>
          <a:xfrm>
            <a:off x="2458388" y="387347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2362749" y="3959203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2269440" y="4044928"/>
            <a:ext cx="1584109" cy="1399597"/>
          </a:xfrm>
          <a:prstGeom prst="roundRect">
            <a:avLst>
              <a:gd name="adj" fmla="val 460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Cell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2390092" y="4380176"/>
            <a:ext cx="1343567" cy="285012"/>
            <a:chOff x="877609" y="2582013"/>
            <a:chExt cx="1470202" cy="360750"/>
          </a:xfrm>
        </p:grpSpPr>
        <p:sp>
          <p:nvSpPr>
            <p:cNvPr id="189" name="모서리가 둥근 직사각형 188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0" name="모서리가 둥근 직사각형 189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1" name="모서리가 둥근 직사각형 190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2390092" y="4740360"/>
            <a:ext cx="1343567" cy="285012"/>
            <a:chOff x="877609" y="2582013"/>
            <a:chExt cx="1470202" cy="360750"/>
          </a:xfrm>
        </p:grpSpPr>
        <p:sp>
          <p:nvSpPr>
            <p:cNvPr id="193" name="모서리가 둥근 직사각형 192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4" name="모서리가 둥근 직사각형 193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5" name="모서리가 둥근 직사각형 194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2390092" y="5100544"/>
            <a:ext cx="1343567" cy="285012"/>
            <a:chOff x="877609" y="2582013"/>
            <a:chExt cx="1470202" cy="360750"/>
          </a:xfrm>
        </p:grpSpPr>
        <p:sp>
          <p:nvSpPr>
            <p:cNvPr id="197" name="모서리가 둥근 직사각형 196"/>
            <p:cNvSpPr/>
            <p:nvPr/>
          </p:nvSpPr>
          <p:spPr>
            <a:xfrm>
              <a:off x="877609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8" name="모서리가 둥근 직사각형 197"/>
            <p:cNvSpPr/>
            <p:nvPr/>
          </p:nvSpPr>
          <p:spPr>
            <a:xfrm>
              <a:off x="1395947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99" name="모서리가 둥근 직사각형 198"/>
            <p:cNvSpPr/>
            <p:nvPr/>
          </p:nvSpPr>
          <p:spPr>
            <a:xfrm>
              <a:off x="1914284" y="2582013"/>
              <a:ext cx="433527" cy="36075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200" b="1" dirty="0"/>
            </a:p>
          </p:txBody>
        </p:sp>
      </p:grpSp>
      <p:sp>
        <p:nvSpPr>
          <p:cNvPr id="202" name="모서리가 둥근 직사각형 201"/>
          <p:cNvSpPr/>
          <p:nvPr/>
        </p:nvSpPr>
        <p:spPr>
          <a:xfrm>
            <a:off x="4769134" y="2620568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Brain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4673884" y="2706293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Brain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04" name="모서리가 둥근 직사각형 203"/>
          <p:cNvSpPr/>
          <p:nvPr/>
        </p:nvSpPr>
        <p:spPr>
          <a:xfrm>
            <a:off x="4578634" y="2782493"/>
            <a:ext cx="1083130" cy="817668"/>
          </a:xfrm>
          <a:prstGeom prst="roundRect">
            <a:avLst>
              <a:gd name="adj" fmla="val 96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BBS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84573" y="5214095"/>
            <a:ext cx="1183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i="1" dirty="0" smtClean="0"/>
              <a:t>Centralized</a:t>
            </a:r>
          </a:p>
          <a:p>
            <a:pPr algn="ctr"/>
            <a:r>
              <a:rPr lang="en-US" altLang="ko-KR" sz="1200" b="1" i="1" dirty="0" smtClean="0"/>
              <a:t>HA Scheduler</a:t>
            </a:r>
            <a:endParaRPr lang="ko-KR" altLang="en-US" sz="1200" b="1" i="1" dirty="0"/>
          </a:p>
        </p:txBody>
      </p:sp>
      <p:sp>
        <p:nvSpPr>
          <p:cNvPr id="205" name="직사각형 204"/>
          <p:cNvSpPr/>
          <p:nvPr/>
        </p:nvSpPr>
        <p:spPr>
          <a:xfrm>
            <a:off x="4419464" y="1931062"/>
            <a:ext cx="1521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i="1" dirty="0" smtClean="0"/>
              <a:t>Distributed</a:t>
            </a:r>
          </a:p>
          <a:p>
            <a:pPr algn="ctr"/>
            <a:r>
              <a:rPr lang="en-US" altLang="ko-KR" sz="1200" b="1" i="1" dirty="0" smtClean="0"/>
              <a:t>Key/value Store &amp;</a:t>
            </a:r>
          </a:p>
          <a:p>
            <a:pPr algn="ctr"/>
            <a:r>
              <a:rPr lang="en-US" altLang="ko-KR" sz="1200" b="1" i="1" dirty="0" smtClean="0"/>
              <a:t>Service Discovery</a:t>
            </a:r>
            <a:endParaRPr lang="ko-KR" altLang="en-US" sz="1200" b="1" i="1" dirty="0"/>
          </a:p>
        </p:txBody>
      </p:sp>
      <p:sp>
        <p:nvSpPr>
          <p:cNvPr id="206" name="직사각형 205"/>
          <p:cNvSpPr/>
          <p:nvPr/>
        </p:nvSpPr>
        <p:spPr>
          <a:xfrm>
            <a:off x="6381750" y="2495894"/>
            <a:ext cx="32121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 dirty="0" smtClean="0"/>
              <a:t>베타 </a:t>
            </a:r>
            <a:r>
              <a:rPr lang="ko-KR" altLang="en-US" sz="1600" b="1" i="1" dirty="0"/>
              <a:t>버전에서</a:t>
            </a:r>
            <a:endParaRPr lang="en-US" altLang="ko-KR" sz="1600" b="1" i="1" dirty="0"/>
          </a:p>
          <a:p>
            <a:pPr algn="ctr">
              <a:lnSpc>
                <a:spcPct val="150000"/>
              </a:lnSpc>
            </a:pPr>
            <a:r>
              <a:rPr lang="en-US" altLang="ko-KR" sz="1600" b="1" i="1" dirty="0"/>
              <a:t>100 Cells, 10,000 Applications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i="1" dirty="0" smtClean="0"/>
              <a:t>테스트 수행</a:t>
            </a:r>
            <a:endParaRPr lang="en-US" altLang="ko-KR" sz="1600" b="1" i="1" dirty="0" smtClean="0"/>
          </a:p>
          <a:p>
            <a:pPr algn="ctr">
              <a:lnSpc>
                <a:spcPct val="150000"/>
              </a:lnSpc>
            </a:pPr>
            <a:endParaRPr lang="en-US" altLang="ko-KR" sz="1600" b="1" i="1" dirty="0" smtClean="0"/>
          </a:p>
          <a:p>
            <a:pPr algn="ctr">
              <a:lnSpc>
                <a:spcPct val="150000"/>
              </a:lnSpc>
            </a:pPr>
            <a:r>
              <a:rPr lang="en-US" altLang="ko-KR" sz="1600" b="1" i="1" dirty="0"/>
              <a:t>1000 Cells, 100,000 Applications </a:t>
            </a:r>
            <a:r>
              <a:rPr lang="ko-KR" altLang="en-US" sz="1600" b="1" i="1" dirty="0"/>
              <a:t>테스트 진행 </a:t>
            </a:r>
            <a:r>
              <a:rPr lang="ko-KR" altLang="en-US" sz="1600" b="1" i="1" dirty="0" smtClean="0"/>
              <a:t>중</a:t>
            </a:r>
            <a:endParaRPr lang="en-US" altLang="ko-KR" sz="1600" b="1" i="1" dirty="0"/>
          </a:p>
        </p:txBody>
      </p:sp>
    </p:spTree>
    <p:extLst>
      <p:ext uri="{BB962C8B-B14F-4D97-AF65-F5344CB8AC3E}">
        <p14:creationId xmlns:p14="http://schemas.microsoft.com/office/powerpoint/2010/main" val="13227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1581827" y="2348418"/>
            <a:ext cx="6840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1688" eaLnBrk="0" latinLnBrk="0" hangingPunct="0">
              <a:defRPr/>
            </a:pPr>
            <a:r>
              <a:rPr lang="en-US" altLang="ko-KR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4.  Open </a:t>
            </a:r>
            <a:r>
              <a:rPr lang="en-US" altLang="ko-KR" sz="3200" b="1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PaaS 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향후 개발 계획</a:t>
            </a:r>
            <a:endParaRPr lang="en-US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4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smtClean="0">
                <a:solidFill>
                  <a:srgbClr val="1F497D"/>
                </a:solidFill>
              </a:rPr>
              <a:t>개발 계획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4.  Open PaaS </a:t>
            </a:r>
            <a:r>
              <a:rPr lang="ko-KR" altLang="en-US" dirty="0"/>
              <a:t>향후 </a:t>
            </a:r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’15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년은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Open PaaS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주요 기능의 구현 및 검증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, ‘16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년은 확장 기능 제공을 목표로 함</a:t>
            </a:r>
          </a:p>
        </p:txBody>
      </p:sp>
      <p:grpSp>
        <p:nvGrpSpPr>
          <p:cNvPr id="210" name="그룹 209"/>
          <p:cNvGrpSpPr/>
          <p:nvPr/>
        </p:nvGrpSpPr>
        <p:grpSpPr>
          <a:xfrm>
            <a:off x="79296" y="1402828"/>
            <a:ext cx="9686437" cy="5070708"/>
            <a:chOff x="19886" y="830329"/>
            <a:chExt cx="9830643" cy="5993887"/>
          </a:xfrm>
        </p:grpSpPr>
        <p:sp>
          <p:nvSpPr>
            <p:cNvPr id="211" name="직사각형 210"/>
            <p:cNvSpPr/>
            <p:nvPr/>
          </p:nvSpPr>
          <p:spPr>
            <a:xfrm>
              <a:off x="32323" y="5165123"/>
              <a:ext cx="7787466" cy="1659093"/>
            </a:xfrm>
            <a:prstGeom prst="rect">
              <a:avLst/>
            </a:prstGeom>
            <a:solidFill>
              <a:srgbClr val="00206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t"/>
            <a:lstStyle/>
            <a:p>
              <a:pPr algn="ctr" defTabSz="684154" latinLnBrk="0"/>
              <a:r>
                <a:rPr lang="ko-KR" altLang="en-US" sz="1050" b="1" kern="0" dirty="0">
                  <a:solidFill>
                    <a:schemeClr val="bg1"/>
                  </a:solidFill>
                  <a:latin typeface="+mn-ea"/>
                  <a:ea typeface="+mn-ea"/>
                </a:rPr>
                <a:t>인프라 제어 및 </a:t>
              </a:r>
              <a:r>
                <a:rPr lang="ko-KR" altLang="en-US" sz="1050" b="1" kern="0" dirty="0" smtClean="0">
                  <a:solidFill>
                    <a:schemeClr val="bg1"/>
                  </a:solidFill>
                  <a:latin typeface="+mn-ea"/>
                  <a:ea typeface="+mn-ea"/>
                </a:rPr>
                <a:t>관리 환경</a:t>
              </a:r>
              <a:endParaRPr lang="ko-KR" altLang="en-US" sz="1050" b="1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106412" y="5364649"/>
              <a:ext cx="1428039" cy="14117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플랫폼설치자동화</a:t>
              </a:r>
            </a:p>
          </p:txBody>
        </p:sp>
        <p:sp>
          <p:nvSpPr>
            <p:cNvPr id="418" name="모서리가 둥근 직사각형 417"/>
            <p:cNvSpPr/>
            <p:nvPr/>
          </p:nvSpPr>
          <p:spPr>
            <a:xfrm>
              <a:off x="169896" y="5535411"/>
              <a:ext cx="1291308" cy="13289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VM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템플릿 생성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419" name="모서리가 둥근 직사각형 418"/>
            <p:cNvSpPr/>
            <p:nvPr/>
          </p:nvSpPr>
          <p:spPr>
            <a:xfrm>
              <a:off x="169896" y="5689167"/>
              <a:ext cx="1291308" cy="13289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SW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설치템플릿 등록</a:t>
              </a:r>
              <a:r>
                <a:rPr lang="en-US" altLang="ko-KR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420" name="모서리가 둥근 직사각형 419"/>
            <p:cNvSpPr/>
            <p:nvPr/>
          </p:nvSpPr>
          <p:spPr>
            <a:xfrm>
              <a:off x="169896" y="5842923"/>
              <a:ext cx="1291308" cy="13289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환경별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자동화실행모듈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421" name="모서리가 둥근 직사각형 420"/>
            <p:cNvSpPr/>
            <p:nvPr/>
          </p:nvSpPr>
          <p:spPr>
            <a:xfrm>
              <a:off x="169896" y="5996679"/>
              <a:ext cx="1291308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Configuration </a:t>
              </a:r>
              <a:r>
                <a:rPr lang="ko-KR" altLang="en-US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22" name="모서리가 둥근 직사각형 421"/>
            <p:cNvSpPr/>
            <p:nvPr/>
          </p:nvSpPr>
          <p:spPr>
            <a:xfrm>
              <a:off x="169896" y="6304191"/>
              <a:ext cx="1291308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자동화설치엔진</a:t>
              </a:r>
            </a:p>
          </p:txBody>
        </p:sp>
        <p:sp>
          <p:nvSpPr>
            <p:cNvPr id="423" name="모서리가 둥근 직사각형 422"/>
            <p:cNvSpPr/>
            <p:nvPr/>
          </p:nvSpPr>
          <p:spPr>
            <a:xfrm>
              <a:off x="169896" y="6457947"/>
              <a:ext cx="1291308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플랫폼자동 업그레이드</a:t>
              </a:r>
            </a:p>
          </p:txBody>
        </p:sp>
        <p:sp>
          <p:nvSpPr>
            <p:cNvPr id="424" name="모서리가 둥근 직사각형 423"/>
            <p:cNvSpPr/>
            <p:nvPr/>
          </p:nvSpPr>
          <p:spPr>
            <a:xfrm>
              <a:off x="169896" y="6150434"/>
              <a:ext cx="1291308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템플릿자동등록</a:t>
              </a:r>
            </a:p>
          </p:txBody>
        </p:sp>
        <p:sp>
          <p:nvSpPr>
            <p:cNvPr id="425" name="모서리가 둥근 직사각형 424"/>
            <p:cNvSpPr/>
            <p:nvPr/>
          </p:nvSpPr>
          <p:spPr>
            <a:xfrm>
              <a:off x="169896" y="6611704"/>
              <a:ext cx="1291308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 백업</a:t>
              </a:r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1594862" y="5364649"/>
              <a:ext cx="1436966" cy="141172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IaaS</a:t>
              </a:r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플러그인</a:t>
              </a:r>
            </a:p>
          </p:txBody>
        </p:sp>
        <p:sp>
          <p:nvSpPr>
            <p:cNvPr id="427" name="모서리가 둥근 직사각형 426"/>
            <p:cNvSpPr/>
            <p:nvPr/>
          </p:nvSpPr>
          <p:spPr>
            <a:xfrm>
              <a:off x="1664219" y="5540966"/>
              <a:ext cx="1291306" cy="15404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OpenStack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플러그인</a:t>
              </a:r>
            </a:p>
          </p:txBody>
        </p:sp>
        <p:sp>
          <p:nvSpPr>
            <p:cNvPr id="428" name="모서리가 둥근 직사각형 427"/>
            <p:cNvSpPr/>
            <p:nvPr/>
          </p:nvSpPr>
          <p:spPr>
            <a:xfrm>
              <a:off x="1664219" y="5735835"/>
              <a:ext cx="1291306" cy="15404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AWS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플러그인</a:t>
              </a:r>
            </a:p>
          </p:txBody>
        </p:sp>
        <p:sp>
          <p:nvSpPr>
            <p:cNvPr id="429" name="모서리가 둥근 직사각형 428"/>
            <p:cNvSpPr/>
            <p:nvPr/>
          </p:nvSpPr>
          <p:spPr>
            <a:xfrm>
              <a:off x="1664219" y="5930704"/>
              <a:ext cx="1291306" cy="1540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국내통신사클라우드플러그인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30" name="모서리가 둥근 직사각형 429"/>
            <p:cNvSpPr/>
            <p:nvPr/>
          </p:nvSpPr>
          <p:spPr>
            <a:xfrm>
              <a:off x="1664219" y="6125573"/>
              <a:ext cx="1291306" cy="1540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국내퍼블릭클라우드플러그인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31" name="모서리가 둥근 직사각형 430"/>
            <p:cNvSpPr/>
            <p:nvPr/>
          </p:nvSpPr>
          <p:spPr>
            <a:xfrm>
              <a:off x="1664217" y="6515311"/>
              <a:ext cx="1291306" cy="1540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기타클라우드플러그인</a:t>
              </a:r>
            </a:p>
          </p:txBody>
        </p:sp>
        <p:sp>
          <p:nvSpPr>
            <p:cNvPr id="432" name="모서리가 둥근 직사각형 431"/>
            <p:cNvSpPr/>
            <p:nvPr/>
          </p:nvSpPr>
          <p:spPr>
            <a:xfrm>
              <a:off x="1664217" y="6320442"/>
              <a:ext cx="1291306" cy="1540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국내기업클라우드플러그인</a:t>
              </a:r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3092237" y="5364815"/>
              <a:ext cx="1437341" cy="142213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IaaS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연동</a:t>
              </a:r>
            </a:p>
          </p:txBody>
        </p:sp>
        <p:sp>
          <p:nvSpPr>
            <p:cNvPr id="434" name="모서리가 둥근 직사각형 433"/>
            <p:cNvSpPr/>
            <p:nvPr/>
          </p:nvSpPr>
          <p:spPr>
            <a:xfrm>
              <a:off x="3155902" y="5542191"/>
              <a:ext cx="1291309" cy="13289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>
                  <a:solidFill>
                    <a:sysClr val="window" lastClr="FFFFFF"/>
                  </a:solidFill>
                  <a:latin typeface="+mn-ea"/>
                  <a:ea typeface="+mn-ea"/>
                </a:rPr>
                <a:t>표준인터페이스관리</a:t>
              </a:r>
            </a:p>
          </p:txBody>
        </p:sp>
        <p:sp>
          <p:nvSpPr>
            <p:cNvPr id="435" name="모서리가 둥근 직사각형 434"/>
            <p:cNvSpPr/>
            <p:nvPr/>
          </p:nvSpPr>
          <p:spPr>
            <a:xfrm>
              <a:off x="3155902" y="5717597"/>
              <a:ext cx="1291309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>
                  <a:solidFill>
                    <a:sysClr val="windowText" lastClr="000000"/>
                  </a:solidFill>
                  <a:latin typeface="+mn-ea"/>
                  <a:ea typeface="+mn-ea"/>
                </a:rPr>
                <a:t>표준리소스모델관리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36" name="모서리가 둥근 직사각형 435"/>
            <p:cNvSpPr/>
            <p:nvPr/>
          </p:nvSpPr>
          <p:spPr>
            <a:xfrm>
              <a:off x="3155902" y="5893003"/>
              <a:ext cx="1291309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리소스모델변환</a:t>
              </a:r>
            </a:p>
          </p:txBody>
        </p:sp>
        <p:sp>
          <p:nvSpPr>
            <p:cNvPr id="437" name="모서리가 둥근 직사각형 436"/>
            <p:cNvSpPr/>
            <p:nvPr/>
          </p:nvSpPr>
          <p:spPr>
            <a:xfrm>
              <a:off x="3155902" y="6068409"/>
              <a:ext cx="1291309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IaaS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플러그인관리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4589988" y="5364815"/>
              <a:ext cx="1552953" cy="93368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스마트</a:t>
              </a:r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Placement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39" name="모서리가 둥근 직사각형 438"/>
            <p:cNvSpPr/>
            <p:nvPr/>
          </p:nvSpPr>
          <p:spPr>
            <a:xfrm>
              <a:off x="4698799" y="5853207"/>
              <a:ext cx="1331854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멀티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AZ/Region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440" name="모서리가 둥근 직사각형 439"/>
            <p:cNvSpPr/>
            <p:nvPr/>
          </p:nvSpPr>
          <p:spPr>
            <a:xfrm>
              <a:off x="4698799" y="5998739"/>
              <a:ext cx="1331854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조건기반최적화</a:t>
              </a:r>
            </a:p>
          </p:txBody>
        </p:sp>
        <p:sp>
          <p:nvSpPr>
            <p:cNvPr id="441" name="모서리가 둥근 직사각형 440"/>
            <p:cNvSpPr/>
            <p:nvPr/>
          </p:nvSpPr>
          <p:spPr>
            <a:xfrm>
              <a:off x="4701846" y="5547692"/>
              <a:ext cx="1331854" cy="13289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리소스기반최적화</a:t>
              </a:r>
            </a:p>
          </p:txBody>
        </p:sp>
        <p:sp>
          <p:nvSpPr>
            <p:cNvPr id="442" name="모서리가 둥근 직사각형 441"/>
            <p:cNvSpPr/>
            <p:nvPr/>
          </p:nvSpPr>
          <p:spPr>
            <a:xfrm>
              <a:off x="4701846" y="5698009"/>
              <a:ext cx="1331854" cy="13289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Placement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알고리즘관리</a:t>
              </a:r>
            </a:p>
          </p:txBody>
        </p:sp>
        <p:sp>
          <p:nvSpPr>
            <p:cNvPr id="443" name="모서리가 둥근 직사각형 442"/>
            <p:cNvSpPr/>
            <p:nvPr/>
          </p:nvSpPr>
          <p:spPr>
            <a:xfrm>
              <a:off x="4698799" y="6147548"/>
              <a:ext cx="1331854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스마트스케줄러</a:t>
              </a:r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4591180" y="6346709"/>
              <a:ext cx="1552953" cy="44023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컨테이너 관리</a:t>
              </a:r>
            </a:p>
          </p:txBody>
        </p:sp>
        <p:sp>
          <p:nvSpPr>
            <p:cNvPr id="445" name="모서리가 둥근 직사각형 444"/>
            <p:cNvSpPr/>
            <p:nvPr/>
          </p:nvSpPr>
          <p:spPr>
            <a:xfrm>
              <a:off x="4699991" y="6486674"/>
              <a:ext cx="1331854" cy="13289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컨테이너제어</a:t>
              </a:r>
            </a:p>
          </p:txBody>
        </p:sp>
        <p:sp>
          <p:nvSpPr>
            <p:cNvPr id="446" name="모서리가 둥근 직사각형 445"/>
            <p:cNvSpPr/>
            <p:nvPr/>
          </p:nvSpPr>
          <p:spPr>
            <a:xfrm>
              <a:off x="4699991" y="6632206"/>
              <a:ext cx="1331854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컨테이너스냅샷</a:t>
              </a:r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6203613" y="5363822"/>
              <a:ext cx="1552953" cy="4512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인프라관리대시보드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48" name="모서리가 둥근 직사각형 447"/>
            <p:cNvSpPr/>
            <p:nvPr/>
          </p:nvSpPr>
          <p:spPr>
            <a:xfrm>
              <a:off x="6329238" y="5515877"/>
              <a:ext cx="1331855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플랫폼인프라대시보드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49" name="모서리가 둥근 직사각형 448"/>
            <p:cNvSpPr/>
            <p:nvPr/>
          </p:nvSpPr>
          <p:spPr>
            <a:xfrm>
              <a:off x="6329238" y="5661410"/>
              <a:ext cx="1331855" cy="1328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IaaS</a:t>
              </a:r>
              <a:r>
                <a:rPr lang="ko-KR" altLang="en-US" sz="700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관리대시보드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6203613" y="5854960"/>
              <a:ext cx="1552953" cy="40616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b="1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오케스트레이션자동화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1" name="모서리가 둥근 직사각형 450"/>
            <p:cNvSpPr/>
            <p:nvPr/>
          </p:nvSpPr>
          <p:spPr>
            <a:xfrm>
              <a:off x="6329238" y="5988059"/>
              <a:ext cx="1331855" cy="1165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오케스트레이션엔진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2" name="모서리가 둥근 직사각형 451"/>
            <p:cNvSpPr/>
            <p:nvPr/>
          </p:nvSpPr>
          <p:spPr>
            <a:xfrm>
              <a:off x="6329238" y="6115645"/>
              <a:ext cx="1331855" cy="1165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오케스트레이션관리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6205351" y="6295360"/>
              <a:ext cx="1552953" cy="49158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인프라관리</a:t>
              </a:r>
            </a:p>
          </p:txBody>
        </p:sp>
        <p:sp>
          <p:nvSpPr>
            <p:cNvPr id="454" name="모서리가 둥근 직사각형 453"/>
            <p:cNvSpPr/>
            <p:nvPr/>
          </p:nvSpPr>
          <p:spPr>
            <a:xfrm>
              <a:off x="6314163" y="6421627"/>
              <a:ext cx="1331855" cy="1083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통합리소스관리</a:t>
              </a:r>
            </a:p>
          </p:txBody>
        </p:sp>
        <p:sp>
          <p:nvSpPr>
            <p:cNvPr id="455" name="모서리가 둥근 직사각형 454"/>
            <p:cNvSpPr/>
            <p:nvPr/>
          </p:nvSpPr>
          <p:spPr>
            <a:xfrm>
              <a:off x="6314163" y="6540222"/>
              <a:ext cx="1331855" cy="1083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템플릿관리</a:t>
              </a:r>
            </a:p>
          </p:txBody>
        </p:sp>
        <p:sp>
          <p:nvSpPr>
            <p:cNvPr id="456" name="모서리가 둥근 직사각형 455"/>
            <p:cNvSpPr/>
            <p:nvPr/>
          </p:nvSpPr>
          <p:spPr>
            <a:xfrm>
              <a:off x="6314163" y="6658817"/>
              <a:ext cx="1331855" cy="1083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운영데이타관리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57" name="직사각형 456"/>
            <p:cNvSpPr/>
            <p:nvPr/>
          </p:nvSpPr>
          <p:spPr>
            <a:xfrm>
              <a:off x="7907387" y="830386"/>
              <a:ext cx="1943142" cy="5993830"/>
            </a:xfrm>
            <a:prstGeom prst="rect">
              <a:avLst/>
            </a:prstGeom>
            <a:solidFill>
              <a:srgbClr val="00206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107533" tIns="53767" rIns="107533" bIns="53767" rtlCol="0" anchor="t"/>
            <a:lstStyle/>
            <a:p>
              <a:pPr algn="ctr" defTabSz="684154" latinLnBrk="0"/>
              <a:r>
                <a:rPr lang="ko-KR" altLang="en-US" sz="1050" b="1" kern="0" dirty="0">
                  <a:solidFill>
                    <a:schemeClr val="bg1"/>
                  </a:solidFill>
                  <a:latin typeface="+mn-ea"/>
                  <a:ea typeface="+mn-ea"/>
                </a:rPr>
                <a:t>운영환경</a:t>
              </a:r>
            </a:p>
          </p:txBody>
        </p:sp>
        <p:grpSp>
          <p:nvGrpSpPr>
            <p:cNvPr id="458" name="그룹 457"/>
            <p:cNvGrpSpPr/>
            <p:nvPr/>
          </p:nvGrpSpPr>
          <p:grpSpPr>
            <a:xfrm>
              <a:off x="8001533" y="2428763"/>
              <a:ext cx="1803168" cy="1307860"/>
              <a:chOff x="8001533" y="2374635"/>
              <a:chExt cx="1803168" cy="1256240"/>
            </a:xfrm>
          </p:grpSpPr>
          <p:sp>
            <p:nvSpPr>
              <p:cNvPr id="612" name="직사각형 611"/>
              <p:cNvSpPr/>
              <p:nvPr/>
            </p:nvSpPr>
            <p:spPr>
              <a:xfrm>
                <a:off x="8001533" y="2374635"/>
                <a:ext cx="1803168" cy="125624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18000" rIns="80456" bIns="40228" rtlCol="0" anchor="t"/>
              <a:lstStyle/>
              <a:p>
                <a:pPr algn="ctr" defTabSz="684154" latinLnBrk="0"/>
                <a:r>
                  <a:rPr lang="ko-KR" altLang="en-US" sz="900" b="1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관리자동화</a:t>
                </a:r>
              </a:p>
            </p:txBody>
          </p:sp>
          <p:sp>
            <p:nvSpPr>
              <p:cNvPr id="613" name="모서리가 둥근 직사각형 612"/>
              <p:cNvSpPr/>
              <p:nvPr/>
            </p:nvSpPr>
            <p:spPr>
              <a:xfrm>
                <a:off x="8038654" y="2598980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배포자동화</a:t>
                </a:r>
              </a:p>
            </p:txBody>
          </p:sp>
          <p:sp>
            <p:nvSpPr>
              <p:cNvPr id="614" name="모서리가 둥근 직사각형 613"/>
              <p:cNvSpPr/>
              <p:nvPr/>
            </p:nvSpPr>
            <p:spPr>
              <a:xfrm>
                <a:off x="8038654" y="2849007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업데이트자동화</a:t>
                </a:r>
              </a:p>
            </p:txBody>
          </p:sp>
          <p:sp>
            <p:nvSpPr>
              <p:cNvPr id="615" name="모서리가 둥근 직사각형 614"/>
              <p:cNvSpPr/>
              <p:nvPr/>
            </p:nvSpPr>
            <p:spPr>
              <a:xfrm>
                <a:off x="8038654" y="3099033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패치자동화</a:t>
                </a:r>
              </a:p>
            </p:txBody>
          </p:sp>
          <p:sp>
            <p:nvSpPr>
              <p:cNvPr id="616" name="모서리가 둥근 직사각형 615"/>
              <p:cNvSpPr/>
              <p:nvPr/>
            </p:nvSpPr>
            <p:spPr>
              <a:xfrm>
                <a:off x="8927785" y="2600106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모니터링자동화</a:t>
                </a:r>
              </a:p>
            </p:txBody>
          </p:sp>
          <p:sp>
            <p:nvSpPr>
              <p:cNvPr id="617" name="모서리가 둥근 직사각형 616"/>
              <p:cNvSpPr/>
              <p:nvPr/>
            </p:nvSpPr>
            <p:spPr>
              <a:xfrm>
                <a:off x="8927785" y="2850133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36000" tIns="40228" rIns="36000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사용자관리자동화</a:t>
                </a:r>
              </a:p>
            </p:txBody>
          </p:sp>
          <p:sp>
            <p:nvSpPr>
              <p:cNvPr id="618" name="모서리가 둥근 직사각형 617"/>
              <p:cNvSpPr/>
              <p:nvPr/>
            </p:nvSpPr>
            <p:spPr>
              <a:xfrm>
                <a:off x="8927785" y="3100158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APP</a:t>
                </a:r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관리자동화</a:t>
                </a:r>
              </a:p>
            </p:txBody>
          </p:sp>
          <p:sp>
            <p:nvSpPr>
              <p:cNvPr id="619" name="모서리가 둥근 직사각형 618"/>
              <p:cNvSpPr/>
              <p:nvPr/>
            </p:nvSpPr>
            <p:spPr>
              <a:xfrm>
                <a:off x="8049983" y="3350183"/>
                <a:ext cx="1720256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백업자동화</a:t>
                </a:r>
              </a:p>
            </p:txBody>
          </p:sp>
        </p:grpSp>
        <p:grpSp>
          <p:nvGrpSpPr>
            <p:cNvPr id="459" name="그룹 458"/>
            <p:cNvGrpSpPr/>
            <p:nvPr/>
          </p:nvGrpSpPr>
          <p:grpSpPr>
            <a:xfrm>
              <a:off x="7991987" y="1038725"/>
              <a:ext cx="1802783" cy="1330607"/>
              <a:chOff x="7991987" y="1038725"/>
              <a:chExt cx="1802783" cy="1278089"/>
            </a:xfrm>
          </p:grpSpPr>
          <p:sp>
            <p:nvSpPr>
              <p:cNvPr id="603" name="직사각형 602"/>
              <p:cNvSpPr/>
              <p:nvPr/>
            </p:nvSpPr>
            <p:spPr>
              <a:xfrm>
                <a:off x="7991987" y="1038725"/>
                <a:ext cx="1802783" cy="127808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18000" rIns="80456" bIns="40228" rtlCol="0" anchor="t"/>
              <a:lstStyle/>
              <a:p>
                <a:pPr algn="ctr" defTabSz="684154" latinLnBrk="0"/>
                <a:r>
                  <a:rPr lang="ko-KR" altLang="en-US" sz="900" b="1" kern="0" dirty="0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관리자 </a:t>
                </a:r>
                <a:r>
                  <a:rPr lang="ko-KR" altLang="en-US" sz="900" b="1" kern="0" dirty="0" err="1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대시보드</a:t>
                </a:r>
                <a:endPara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04" name="모서리가 둥근 직사각형 603"/>
              <p:cNvSpPr/>
              <p:nvPr/>
            </p:nvSpPr>
            <p:spPr>
              <a:xfrm>
                <a:off x="8026612" y="1266564"/>
                <a:ext cx="842452" cy="216000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사용자관리</a:t>
                </a:r>
              </a:p>
            </p:txBody>
          </p:sp>
          <p:sp>
            <p:nvSpPr>
              <p:cNvPr id="605" name="모서리가 둥근 직사각형 604"/>
              <p:cNvSpPr/>
              <p:nvPr/>
            </p:nvSpPr>
            <p:spPr>
              <a:xfrm>
                <a:off x="8026612" y="1520712"/>
                <a:ext cx="842452" cy="216000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조직관리</a:t>
                </a:r>
              </a:p>
            </p:txBody>
          </p:sp>
          <p:sp>
            <p:nvSpPr>
              <p:cNvPr id="606" name="모서리가 둥근 직사각형 605"/>
              <p:cNvSpPr/>
              <p:nvPr/>
            </p:nvSpPr>
            <p:spPr>
              <a:xfrm>
                <a:off x="8921189" y="1266564"/>
                <a:ext cx="842452" cy="216000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스페이스관리</a:t>
                </a:r>
              </a:p>
            </p:txBody>
          </p:sp>
          <p:sp>
            <p:nvSpPr>
              <p:cNvPr id="607" name="모서리가 둥근 직사각형 606"/>
              <p:cNvSpPr/>
              <p:nvPr/>
            </p:nvSpPr>
            <p:spPr>
              <a:xfrm>
                <a:off x="8921189" y="1520712"/>
                <a:ext cx="842452" cy="216000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en-US" altLang="ko-KR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APP</a:t>
                </a:r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관리</a:t>
                </a:r>
              </a:p>
            </p:txBody>
          </p:sp>
          <p:sp>
            <p:nvSpPr>
              <p:cNvPr id="608" name="모서리가 둥근 직사각형 607"/>
              <p:cNvSpPr/>
              <p:nvPr/>
            </p:nvSpPr>
            <p:spPr>
              <a:xfrm>
                <a:off x="8027468" y="1774860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정책관리</a:t>
                </a:r>
              </a:p>
            </p:txBody>
          </p:sp>
          <p:sp>
            <p:nvSpPr>
              <p:cNvPr id="609" name="모서리가 둥근 직사각형 608"/>
              <p:cNvSpPr/>
              <p:nvPr/>
            </p:nvSpPr>
            <p:spPr>
              <a:xfrm>
                <a:off x="8027468" y="2029007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플랫폼정보관리</a:t>
                </a:r>
              </a:p>
            </p:txBody>
          </p:sp>
          <p:sp>
            <p:nvSpPr>
              <p:cNvPr id="610" name="모서리가 둥근 직사각형 609"/>
              <p:cNvSpPr/>
              <p:nvPr/>
            </p:nvSpPr>
            <p:spPr>
              <a:xfrm>
                <a:off x="8928781" y="1774860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인시던트관리</a:t>
                </a: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11" name="모서리가 둥근 직사각형 610"/>
              <p:cNvSpPr/>
              <p:nvPr/>
            </p:nvSpPr>
            <p:spPr>
              <a:xfrm>
                <a:off x="8928781" y="2029007"/>
                <a:ext cx="842452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플랫폼운영</a:t>
                </a:r>
                <a:r>
                  <a:rPr lang="en-US" altLang="ko-KR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/>
                </a:r>
                <a:br>
                  <a:rPr lang="en-US" altLang="ko-KR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</a:br>
                <a:r>
                  <a:rPr lang="ko-KR" altLang="en-US" sz="700" kern="0" dirty="0" err="1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최적화관리</a:t>
                </a: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460" name="그룹 459"/>
            <p:cNvGrpSpPr/>
            <p:nvPr/>
          </p:nvGrpSpPr>
          <p:grpSpPr>
            <a:xfrm>
              <a:off x="7992802" y="3796054"/>
              <a:ext cx="1819688" cy="1049420"/>
              <a:chOff x="7992802" y="3688648"/>
              <a:chExt cx="1819688" cy="1008000"/>
            </a:xfrm>
          </p:grpSpPr>
          <p:sp>
            <p:nvSpPr>
              <p:cNvPr id="597" name="직사각형 596"/>
              <p:cNvSpPr/>
              <p:nvPr/>
            </p:nvSpPr>
            <p:spPr>
              <a:xfrm>
                <a:off x="7992802" y="3688648"/>
                <a:ext cx="1819688" cy="1008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18000" rIns="80456" bIns="40228" rtlCol="0" anchor="t"/>
              <a:lstStyle/>
              <a:p>
                <a:pPr algn="ctr" defTabSz="684154" latinLnBrk="0"/>
                <a:r>
                  <a:rPr lang="ko-KR" altLang="en-US" sz="900" b="1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모니터링 </a:t>
                </a:r>
                <a:r>
                  <a:rPr lang="ko-KR" altLang="en-US" sz="900" b="1" kern="0" dirty="0" err="1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대</a:t>
                </a:r>
                <a:r>
                  <a:rPr lang="ko-KR" altLang="en-US" sz="900" b="1" kern="0" dirty="0" err="1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시</a:t>
                </a:r>
                <a:r>
                  <a:rPr lang="ko-KR" altLang="en-US" sz="900" b="1" kern="0" dirty="0" err="1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보드</a:t>
                </a:r>
                <a:r>
                  <a:rPr lang="ko-KR" altLang="en-US" sz="900" b="1" kern="0" dirty="0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 </a:t>
                </a:r>
                <a:endPara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98" name="모서리가 둥근 직사각형 597"/>
              <p:cNvSpPr/>
              <p:nvPr/>
            </p:nvSpPr>
            <p:spPr>
              <a:xfrm>
                <a:off x="8044462" y="3896359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en-US" altLang="ko-KR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APP</a:t>
                </a:r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모니터링</a:t>
                </a:r>
              </a:p>
            </p:txBody>
          </p:sp>
          <p:sp>
            <p:nvSpPr>
              <p:cNvPr id="599" name="모서리가 둥근 직사각형 598"/>
              <p:cNvSpPr/>
              <p:nvPr/>
            </p:nvSpPr>
            <p:spPr>
              <a:xfrm>
                <a:off x="8916558" y="4154362"/>
                <a:ext cx="842400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인프라모니터링</a:t>
                </a:r>
              </a:p>
            </p:txBody>
          </p:sp>
          <p:sp>
            <p:nvSpPr>
              <p:cNvPr id="600" name="모서리가 둥근 직사각형 599"/>
              <p:cNvSpPr/>
              <p:nvPr/>
            </p:nvSpPr>
            <p:spPr>
              <a:xfrm>
                <a:off x="8044462" y="4154362"/>
                <a:ext cx="842400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서비스모니터링</a:t>
                </a:r>
              </a:p>
            </p:txBody>
          </p:sp>
          <p:sp>
            <p:nvSpPr>
              <p:cNvPr id="601" name="모서리가 둥근 직사각형 600"/>
              <p:cNvSpPr/>
              <p:nvPr/>
            </p:nvSpPr>
            <p:spPr>
              <a:xfrm>
                <a:off x="8044461" y="4421896"/>
                <a:ext cx="17208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모니터링알람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02" name="모서리가 둥근 직사각형 601"/>
              <p:cNvSpPr/>
              <p:nvPr/>
            </p:nvSpPr>
            <p:spPr>
              <a:xfrm>
                <a:off x="8916558" y="3896359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플랫폼모니터링</a:t>
                </a:r>
              </a:p>
            </p:txBody>
          </p:sp>
        </p:grpSp>
        <p:grpSp>
          <p:nvGrpSpPr>
            <p:cNvPr id="461" name="그룹 460"/>
            <p:cNvGrpSpPr/>
            <p:nvPr/>
          </p:nvGrpSpPr>
          <p:grpSpPr>
            <a:xfrm>
              <a:off x="7992779" y="5976278"/>
              <a:ext cx="1819711" cy="768325"/>
              <a:chOff x="7992779" y="5781396"/>
              <a:chExt cx="1819711" cy="738000"/>
            </a:xfrm>
          </p:grpSpPr>
          <p:sp>
            <p:nvSpPr>
              <p:cNvPr id="592" name="직사각형 591"/>
              <p:cNvSpPr/>
              <p:nvPr/>
            </p:nvSpPr>
            <p:spPr>
              <a:xfrm>
                <a:off x="7992779" y="5781396"/>
                <a:ext cx="1819711" cy="738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18000" rIns="80456" bIns="40228" rtlCol="0" anchor="t"/>
              <a:lstStyle/>
              <a:p>
                <a:pPr algn="ctr" defTabSz="684154" latinLnBrk="0"/>
                <a:r>
                  <a:rPr lang="ko-KR" altLang="en-US" sz="900" b="1" kern="0" dirty="0" err="1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미터링</a:t>
                </a:r>
                <a:r>
                  <a:rPr lang="ko-KR" altLang="en-US" sz="900" b="1" kern="0" dirty="0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 플러그인</a:t>
                </a:r>
                <a:endPara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93" name="모서리가 둥근 직사각형 592"/>
              <p:cNvSpPr/>
              <p:nvPr/>
            </p:nvSpPr>
            <p:spPr>
              <a:xfrm>
                <a:off x="8038706" y="5990685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en-US" altLang="ko-KR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APP</a:t>
                </a:r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모니터링</a:t>
                </a:r>
              </a:p>
            </p:txBody>
          </p:sp>
          <p:sp>
            <p:nvSpPr>
              <p:cNvPr id="594" name="모서리가 둥근 직사각형 593"/>
              <p:cNvSpPr/>
              <p:nvPr/>
            </p:nvSpPr>
            <p:spPr>
              <a:xfrm>
                <a:off x="8038706" y="6246657"/>
                <a:ext cx="842400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서비스모니터링</a:t>
                </a:r>
              </a:p>
            </p:txBody>
          </p:sp>
          <p:sp>
            <p:nvSpPr>
              <p:cNvPr id="595" name="모서리가 둥근 직사각형 594"/>
              <p:cNvSpPr/>
              <p:nvPr/>
            </p:nvSpPr>
            <p:spPr>
              <a:xfrm>
                <a:off x="8927837" y="5990685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플랫폼모니터링</a:t>
                </a:r>
              </a:p>
            </p:txBody>
          </p:sp>
          <p:sp>
            <p:nvSpPr>
              <p:cNvPr id="596" name="모서리가 둥근 직사각형 595"/>
              <p:cNvSpPr/>
              <p:nvPr/>
            </p:nvSpPr>
            <p:spPr>
              <a:xfrm>
                <a:off x="8927837" y="6246657"/>
                <a:ext cx="842400" cy="216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인프라모니터링</a:t>
                </a:r>
              </a:p>
            </p:txBody>
          </p:sp>
        </p:grpSp>
        <p:grpSp>
          <p:nvGrpSpPr>
            <p:cNvPr id="462" name="그룹 461"/>
            <p:cNvGrpSpPr/>
            <p:nvPr/>
          </p:nvGrpSpPr>
          <p:grpSpPr>
            <a:xfrm>
              <a:off x="7992802" y="4904905"/>
              <a:ext cx="1819688" cy="1011941"/>
              <a:chOff x="7992802" y="4747186"/>
              <a:chExt cx="1819688" cy="972000"/>
            </a:xfrm>
          </p:grpSpPr>
          <p:sp>
            <p:nvSpPr>
              <p:cNvPr id="586" name="직사각형 585"/>
              <p:cNvSpPr/>
              <p:nvPr/>
            </p:nvSpPr>
            <p:spPr>
              <a:xfrm>
                <a:off x="7992802" y="4747186"/>
                <a:ext cx="1819688" cy="97200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18000" rIns="80456" bIns="40228" rtlCol="0" anchor="t"/>
              <a:lstStyle/>
              <a:p>
                <a:pPr algn="ctr" defTabSz="684154" latinLnBrk="0"/>
                <a:r>
                  <a:rPr lang="ko-KR" altLang="en-US" sz="900" b="1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로그관리</a:t>
                </a:r>
              </a:p>
            </p:txBody>
          </p:sp>
          <p:sp>
            <p:nvSpPr>
              <p:cNvPr id="587" name="모서리가 둥근 직사각형 586"/>
              <p:cNvSpPr/>
              <p:nvPr/>
            </p:nvSpPr>
            <p:spPr>
              <a:xfrm>
                <a:off x="8044462" y="4953857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로그통합</a:t>
                </a:r>
                <a:r>
                  <a:rPr lang="en-US" altLang="ko-KR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/</a:t>
                </a:r>
              </a:p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아카이브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8" name="모서리가 둥근 직사각형 587"/>
              <p:cNvSpPr/>
              <p:nvPr/>
            </p:nvSpPr>
            <p:spPr>
              <a:xfrm>
                <a:off x="8916558" y="5205772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로그분석</a:t>
                </a:r>
              </a:p>
            </p:txBody>
          </p:sp>
          <p:sp>
            <p:nvSpPr>
              <p:cNvPr id="589" name="모서리가 둥근 직사각형 588"/>
              <p:cNvSpPr/>
              <p:nvPr/>
            </p:nvSpPr>
            <p:spPr>
              <a:xfrm>
                <a:off x="8044462" y="5205772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로그통계</a:t>
                </a:r>
              </a:p>
            </p:txBody>
          </p:sp>
          <p:sp>
            <p:nvSpPr>
              <p:cNvPr id="590" name="모서리가 둥근 직사각형 589"/>
              <p:cNvSpPr/>
              <p:nvPr/>
            </p:nvSpPr>
            <p:spPr>
              <a:xfrm>
                <a:off x="8044461" y="5457688"/>
                <a:ext cx="17208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로그알람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91" name="모서리가 둥근 직사각형 590"/>
              <p:cNvSpPr/>
              <p:nvPr/>
            </p:nvSpPr>
            <p:spPr>
              <a:xfrm>
                <a:off x="8916558" y="4953857"/>
                <a:ext cx="842400" cy="216000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로그검색</a:t>
                </a:r>
              </a:p>
            </p:txBody>
          </p:sp>
        </p:grpSp>
        <p:sp>
          <p:nvSpPr>
            <p:cNvPr id="463" name="직사각형 462"/>
            <p:cNvSpPr/>
            <p:nvPr/>
          </p:nvSpPr>
          <p:spPr>
            <a:xfrm>
              <a:off x="5925108" y="830329"/>
              <a:ext cx="1894681" cy="4236622"/>
            </a:xfrm>
            <a:prstGeom prst="rect">
              <a:avLst/>
            </a:prstGeom>
            <a:solidFill>
              <a:srgbClr val="00206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t"/>
            <a:lstStyle/>
            <a:p>
              <a:pPr algn="ctr" defTabSz="684154" latinLnBrk="0"/>
              <a:r>
                <a:rPr lang="ko-KR" altLang="en-US" sz="1050" b="1" kern="0" dirty="0" smtClean="0">
                  <a:solidFill>
                    <a:schemeClr val="bg1"/>
                  </a:solidFill>
                  <a:latin typeface="+mn-ea"/>
                  <a:ea typeface="+mn-ea"/>
                </a:rPr>
                <a:t>서비스환경</a:t>
              </a:r>
              <a:endParaRPr lang="ko-KR" altLang="en-US" sz="1050" b="1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5975208" y="1038725"/>
              <a:ext cx="1786953" cy="142396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서비스팩</a:t>
              </a:r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 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  <a:p>
              <a:pPr algn="ctr" defTabSz="684154" latinLnBrk="0"/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  <a:p>
              <a:pPr algn="ctr" defTabSz="684154" latinLnBrk="0"/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)</a:t>
              </a:r>
            </a:p>
            <a:p>
              <a:pPr algn="ctr" defTabSz="684154" latinLnBrk="0"/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465" name="그룹 464"/>
            <p:cNvGrpSpPr/>
            <p:nvPr/>
          </p:nvGrpSpPr>
          <p:grpSpPr>
            <a:xfrm>
              <a:off x="6049542" y="1199627"/>
              <a:ext cx="1617706" cy="1228811"/>
              <a:chOff x="6126400" y="1199627"/>
              <a:chExt cx="1478867" cy="1228811"/>
            </a:xfrm>
          </p:grpSpPr>
          <p:sp>
            <p:nvSpPr>
              <p:cNvPr id="578" name="모서리가 둥근 직사각형 577"/>
              <p:cNvSpPr/>
              <p:nvPr/>
            </p:nvSpPr>
            <p:spPr>
              <a:xfrm>
                <a:off x="6126401" y="1199627"/>
                <a:ext cx="1478866" cy="125075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데이터베이스</a:t>
                </a:r>
              </a:p>
            </p:txBody>
          </p:sp>
          <p:sp>
            <p:nvSpPr>
              <p:cNvPr id="579" name="모서리가 둥근 직사각형 578"/>
              <p:cNvSpPr/>
              <p:nvPr/>
            </p:nvSpPr>
            <p:spPr>
              <a:xfrm>
                <a:off x="6126401" y="1357304"/>
                <a:ext cx="1478866" cy="125075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en-US" altLang="ko-KR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NO SQL DB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0" name="모서리가 둥근 직사각형 579"/>
              <p:cNvSpPr/>
              <p:nvPr/>
            </p:nvSpPr>
            <p:spPr>
              <a:xfrm>
                <a:off x="6126401" y="1834698"/>
                <a:ext cx="1478866" cy="125075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메세지큐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1" name="모서리가 둥근 직사각형 580"/>
              <p:cNvSpPr/>
              <p:nvPr/>
            </p:nvSpPr>
            <p:spPr>
              <a:xfrm>
                <a:off x="6126401" y="1520788"/>
                <a:ext cx="1478866" cy="125075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en-US" altLang="ko-KR" sz="700" ker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API  </a:t>
                </a:r>
                <a:r>
                  <a:rPr lang="en-US" altLang="ko-KR" sz="700" kern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Service</a:t>
                </a:r>
                <a:r>
                  <a:rPr lang="ko-KR" altLang="en-US" sz="700" ker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700" kern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Broker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2" name="모서리가 둥근 직사각형 581"/>
              <p:cNvSpPr/>
              <p:nvPr/>
            </p:nvSpPr>
            <p:spPr>
              <a:xfrm>
                <a:off x="6126401" y="1988010"/>
                <a:ext cx="1478866" cy="125075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빅데이터</a:t>
                </a:r>
              </a:p>
            </p:txBody>
          </p:sp>
          <p:sp>
            <p:nvSpPr>
              <p:cNvPr id="583" name="모서리가 둥근 직사각형 582"/>
              <p:cNvSpPr/>
              <p:nvPr/>
            </p:nvSpPr>
            <p:spPr>
              <a:xfrm>
                <a:off x="6126401" y="2145688"/>
                <a:ext cx="1478866" cy="1250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 err="1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모바일백엔드</a:t>
                </a:r>
                <a:endPara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84" name="모서리가 둥근 직사각형 583"/>
              <p:cNvSpPr/>
              <p:nvPr/>
            </p:nvSpPr>
            <p:spPr>
              <a:xfrm>
                <a:off x="6126401" y="1678463"/>
                <a:ext cx="1478866" cy="125075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대용량저장소</a:t>
                </a:r>
              </a:p>
            </p:txBody>
          </p:sp>
          <p:sp>
            <p:nvSpPr>
              <p:cNvPr id="585" name="모서리가 둥근 직사각형 584"/>
              <p:cNvSpPr/>
              <p:nvPr/>
            </p:nvSpPr>
            <p:spPr>
              <a:xfrm>
                <a:off x="6126400" y="2303363"/>
                <a:ext cx="1478866" cy="1250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lIns="80456" tIns="40228" rIns="80456" bIns="40228" rtlCol="0" anchor="ctr"/>
              <a:lstStyle/>
              <a:p>
                <a:pPr algn="ctr" defTabSz="684154" latinLnBrk="0"/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기타 서비스</a:t>
                </a:r>
                <a:r>
                  <a:rPr lang="en-US" altLang="ko-KR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700" kern="0" dirty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인터페이스</a:t>
                </a:r>
              </a:p>
            </p:txBody>
          </p:sp>
        </p:grpSp>
        <p:sp>
          <p:nvSpPr>
            <p:cNvPr id="466" name="직사각형 465"/>
            <p:cNvSpPr/>
            <p:nvPr/>
          </p:nvSpPr>
          <p:spPr>
            <a:xfrm>
              <a:off x="5975207" y="2562337"/>
              <a:ext cx="1800546" cy="24739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18000" rIns="0" bIns="40228" rtlCol="0" anchor="t"/>
            <a:lstStyle/>
            <a:p>
              <a:pPr algn="ctr" defTabSz="684154" latinLnBrk="0"/>
              <a:r>
                <a:rPr lang="en-US" altLang="ko-KR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API</a:t>
              </a:r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플랫폼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6004318" y="2729902"/>
              <a:ext cx="1725372" cy="73941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kern="0" dirty="0">
                  <a:solidFill>
                    <a:sysClr val="windowText" lastClr="000000"/>
                  </a:solidFill>
                  <a:latin typeface="+mn-ea"/>
                </a:rPr>
                <a:t>API Gateway</a:t>
              </a:r>
              <a:endParaRPr lang="ko-KR" altLang="en-US" sz="9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68" name="모서리가 둥근 직사각형 467"/>
            <p:cNvSpPr/>
            <p:nvPr/>
          </p:nvSpPr>
          <p:spPr>
            <a:xfrm>
              <a:off x="6053300" y="2913468"/>
              <a:ext cx="787053" cy="15292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계정 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접근 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469" name="모서리가 둥근 직사각형 468"/>
            <p:cNvSpPr/>
            <p:nvPr/>
          </p:nvSpPr>
          <p:spPr>
            <a:xfrm>
              <a:off x="6880195" y="3095658"/>
              <a:ext cx="787053" cy="15292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07533" tIns="53767" rIns="107533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보안</a:t>
              </a:r>
            </a:p>
          </p:txBody>
        </p:sp>
        <p:sp>
          <p:nvSpPr>
            <p:cNvPr id="470" name="모서리가 둥근 직사각형 469"/>
            <p:cNvSpPr/>
            <p:nvPr/>
          </p:nvSpPr>
          <p:spPr>
            <a:xfrm>
              <a:off x="6053300" y="3095658"/>
              <a:ext cx="787053" cy="15292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07533" tIns="53767" rIns="107533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API Key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471" name="모서리가 둥근 직사각형 470"/>
            <p:cNvSpPr/>
            <p:nvPr/>
          </p:nvSpPr>
          <p:spPr>
            <a:xfrm>
              <a:off x="6053300" y="3287190"/>
              <a:ext cx="1613948" cy="15292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07533" tIns="53767" rIns="107533" bIns="53767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클라우드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서비스 연계</a:t>
              </a:r>
            </a:p>
          </p:txBody>
        </p:sp>
        <p:sp>
          <p:nvSpPr>
            <p:cNvPr id="472" name="모서리가 둥근 직사각형 471"/>
            <p:cNvSpPr/>
            <p:nvPr/>
          </p:nvSpPr>
          <p:spPr>
            <a:xfrm>
              <a:off x="6880195" y="2913468"/>
              <a:ext cx="787053" cy="152929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07533" tIns="53767" rIns="107533" bIns="53767" rtlCol="0" anchor="ctr"/>
            <a:lstStyle/>
            <a:p>
              <a:pPr algn="ctr" defTabSz="684154" latinLnBrk="0"/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트래픽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제어</a:t>
              </a:r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6000561" y="3512246"/>
              <a:ext cx="1725372" cy="73941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API Service Manager</a:t>
              </a:r>
            </a:p>
          </p:txBody>
        </p:sp>
        <p:sp>
          <p:nvSpPr>
            <p:cNvPr id="474" name="모서리가 둥근 직사각형 473"/>
            <p:cNvSpPr/>
            <p:nvPr/>
          </p:nvSpPr>
          <p:spPr>
            <a:xfrm>
              <a:off x="6049543" y="3689841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API Lifecycle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475" name="모서리가 둥근 직사각형 474"/>
            <p:cNvSpPr/>
            <p:nvPr/>
          </p:nvSpPr>
          <p:spPr>
            <a:xfrm>
              <a:off x="6876438" y="3881128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보고서</a:t>
              </a:r>
            </a:p>
          </p:txBody>
        </p:sp>
        <p:sp>
          <p:nvSpPr>
            <p:cNvPr id="476" name="모서리가 둥근 직사각형 475"/>
            <p:cNvSpPr/>
            <p:nvPr/>
          </p:nvSpPr>
          <p:spPr>
            <a:xfrm>
              <a:off x="6049543" y="3872031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패치관리</a:t>
              </a:r>
            </a:p>
          </p:txBody>
        </p:sp>
        <p:sp>
          <p:nvSpPr>
            <p:cNvPr id="477" name="모서리가 둥근 직사각형 476"/>
            <p:cNvSpPr/>
            <p:nvPr/>
          </p:nvSpPr>
          <p:spPr>
            <a:xfrm>
              <a:off x="6049543" y="4063563"/>
              <a:ext cx="1602692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API 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마이그레이션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478" name="모서리가 둥근 직사각형 477"/>
            <p:cNvSpPr/>
            <p:nvPr/>
          </p:nvSpPr>
          <p:spPr>
            <a:xfrm>
              <a:off x="6876438" y="3698939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 err="1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운영대시보드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6000561" y="4269414"/>
              <a:ext cx="1725372" cy="73941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API Portal</a:t>
              </a:r>
            </a:p>
          </p:txBody>
        </p:sp>
        <p:sp>
          <p:nvSpPr>
            <p:cNvPr id="480" name="모서리가 둥근 직사각형 479"/>
            <p:cNvSpPr/>
            <p:nvPr/>
          </p:nvSpPr>
          <p:spPr>
            <a:xfrm>
              <a:off x="6049543" y="4459367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개발자 등록</a:t>
              </a:r>
            </a:p>
          </p:txBody>
        </p:sp>
        <p:sp>
          <p:nvSpPr>
            <p:cNvPr id="481" name="모서리가 둥근 직사각형 480"/>
            <p:cNvSpPr/>
            <p:nvPr/>
          </p:nvSpPr>
          <p:spPr>
            <a:xfrm>
              <a:off x="6876438" y="4641558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분석</a:t>
              </a:r>
            </a:p>
          </p:txBody>
        </p:sp>
        <p:sp>
          <p:nvSpPr>
            <p:cNvPr id="482" name="모서리가 둥근 직사각형 481"/>
            <p:cNvSpPr/>
            <p:nvPr/>
          </p:nvSpPr>
          <p:spPr>
            <a:xfrm>
              <a:off x="6049543" y="4641558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포럼</a:t>
              </a:r>
            </a:p>
          </p:txBody>
        </p:sp>
        <p:sp>
          <p:nvSpPr>
            <p:cNvPr id="483" name="모서리가 둥근 직사각형 482"/>
            <p:cNvSpPr/>
            <p:nvPr/>
          </p:nvSpPr>
          <p:spPr>
            <a:xfrm>
              <a:off x="6049542" y="4833089"/>
              <a:ext cx="1617705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작업추적</a:t>
              </a:r>
            </a:p>
          </p:txBody>
        </p:sp>
        <p:sp>
          <p:nvSpPr>
            <p:cNvPr id="484" name="모서리가 둥근 직사각형 483"/>
            <p:cNvSpPr/>
            <p:nvPr/>
          </p:nvSpPr>
          <p:spPr>
            <a:xfrm>
              <a:off x="6876438" y="4459367"/>
              <a:ext cx="787053" cy="152929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API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검색</a:t>
              </a:r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19886" y="2537254"/>
              <a:ext cx="5804300" cy="2529697"/>
            </a:xfrm>
            <a:prstGeom prst="rect">
              <a:avLst/>
            </a:prstGeom>
            <a:solidFill>
              <a:srgbClr val="00206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t"/>
            <a:lstStyle/>
            <a:p>
              <a:pPr algn="ctr" defTabSz="684154" latinLnBrk="0"/>
              <a:r>
                <a:rPr lang="ko-KR" altLang="en-US" sz="1050" b="1" kern="0" dirty="0" smtClean="0">
                  <a:solidFill>
                    <a:schemeClr val="bg1"/>
                  </a:solidFill>
                  <a:latin typeface="+mn-ea"/>
                  <a:ea typeface="+mn-ea"/>
                </a:rPr>
                <a:t>실행환</a:t>
              </a:r>
              <a:r>
                <a:rPr lang="ko-KR" altLang="en-US" sz="1050" b="1" kern="0" dirty="0">
                  <a:solidFill>
                    <a:schemeClr val="bg1"/>
                  </a:solidFill>
                  <a:latin typeface="+mn-ea"/>
                  <a:ea typeface="+mn-ea"/>
                </a:rPr>
                <a:t>경</a:t>
              </a: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95361" y="2746642"/>
              <a:ext cx="1346197" cy="11443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tIns="18000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인증</a:t>
              </a:r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권한관리</a:t>
              </a:r>
            </a:p>
          </p:txBody>
        </p:sp>
        <p:sp>
          <p:nvSpPr>
            <p:cNvPr id="487" name="모서리가 둥근 직사각형 486"/>
            <p:cNvSpPr/>
            <p:nvPr/>
          </p:nvSpPr>
          <p:spPr>
            <a:xfrm>
              <a:off x="145978" y="2926564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계정관리</a:t>
              </a:r>
            </a:p>
          </p:txBody>
        </p:sp>
        <p:sp>
          <p:nvSpPr>
            <p:cNvPr id="488" name="모서리가 둥근 직사각형 487"/>
            <p:cNvSpPr/>
            <p:nvPr/>
          </p:nvSpPr>
          <p:spPr>
            <a:xfrm>
              <a:off x="145978" y="3059823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인증관리</a:t>
              </a:r>
            </a:p>
          </p:txBody>
        </p:sp>
        <p:sp>
          <p:nvSpPr>
            <p:cNvPr id="489" name="모서리가 둥근 직사각형 488"/>
            <p:cNvSpPr/>
            <p:nvPr/>
          </p:nvSpPr>
          <p:spPr>
            <a:xfrm>
              <a:off x="145978" y="3193083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권한관리</a:t>
              </a:r>
            </a:p>
          </p:txBody>
        </p:sp>
        <p:sp>
          <p:nvSpPr>
            <p:cNvPr id="490" name="모서리가 둥근 직사각형 489"/>
            <p:cNvSpPr/>
            <p:nvPr/>
          </p:nvSpPr>
          <p:spPr>
            <a:xfrm>
              <a:off x="145977" y="3326342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보안 정보처리</a:t>
              </a:r>
            </a:p>
          </p:txBody>
        </p:sp>
        <p:sp>
          <p:nvSpPr>
            <p:cNvPr id="491" name="모서리가 둥근 직사각형 490"/>
            <p:cNvSpPr/>
            <p:nvPr/>
          </p:nvSpPr>
          <p:spPr>
            <a:xfrm>
              <a:off x="145977" y="3459602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 접근관리</a:t>
              </a:r>
            </a:p>
          </p:txBody>
        </p:sp>
        <p:sp>
          <p:nvSpPr>
            <p:cNvPr id="492" name="모서리가 둥근 직사각형 491"/>
            <p:cNvSpPr/>
            <p:nvPr/>
          </p:nvSpPr>
          <p:spPr>
            <a:xfrm>
              <a:off x="145976" y="3592861"/>
              <a:ext cx="1247572" cy="115787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권한모델 등록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493" name="모서리가 둥근 직사각형 492"/>
            <p:cNvSpPr/>
            <p:nvPr/>
          </p:nvSpPr>
          <p:spPr>
            <a:xfrm>
              <a:off x="145976" y="3726120"/>
              <a:ext cx="1247572" cy="115787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인증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권한 정책관리</a:t>
              </a:r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95361" y="3919668"/>
              <a:ext cx="1346197" cy="71359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tIns="18000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보안관리</a:t>
              </a:r>
            </a:p>
          </p:txBody>
        </p:sp>
        <p:sp>
          <p:nvSpPr>
            <p:cNvPr id="495" name="모서리가 둥근 직사각형 494"/>
            <p:cNvSpPr/>
            <p:nvPr/>
          </p:nvSpPr>
          <p:spPr>
            <a:xfrm>
              <a:off x="144792" y="4212845"/>
              <a:ext cx="1247572" cy="1157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인증서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보안키 관리</a:t>
              </a:r>
            </a:p>
          </p:txBody>
        </p:sp>
        <p:sp>
          <p:nvSpPr>
            <p:cNvPr id="496" name="모서리가 둥근 직사각형 495"/>
            <p:cNvSpPr/>
            <p:nvPr/>
          </p:nvSpPr>
          <p:spPr>
            <a:xfrm>
              <a:off x="142542" y="4349714"/>
              <a:ext cx="1247572" cy="1157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인스턴스 보안관리</a:t>
              </a:r>
            </a:p>
          </p:txBody>
        </p:sp>
        <p:sp>
          <p:nvSpPr>
            <p:cNvPr id="497" name="모서리가 둥근 직사각형 496"/>
            <p:cNvSpPr/>
            <p:nvPr/>
          </p:nvSpPr>
          <p:spPr>
            <a:xfrm>
              <a:off x="142542" y="4486585"/>
              <a:ext cx="1247572" cy="1157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보안정보 </a:t>
              </a:r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필터링</a:t>
              </a:r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처리</a:t>
              </a:r>
            </a:p>
          </p:txBody>
        </p:sp>
        <p:sp>
          <p:nvSpPr>
            <p:cNvPr id="498" name="모서리가 둥근 직사각형 497"/>
            <p:cNvSpPr/>
            <p:nvPr/>
          </p:nvSpPr>
          <p:spPr>
            <a:xfrm>
              <a:off x="142541" y="4080795"/>
              <a:ext cx="1247572" cy="115787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인증정보 연동모듈</a:t>
              </a:r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2905255" y="2746642"/>
              <a:ext cx="1347627" cy="83311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</a:t>
              </a:r>
            </a:p>
          </p:txBody>
        </p:sp>
        <p:sp>
          <p:nvSpPr>
            <p:cNvPr id="500" name="모서리가 둥근 직사각형 499"/>
            <p:cNvSpPr/>
            <p:nvPr/>
          </p:nvSpPr>
          <p:spPr>
            <a:xfrm>
              <a:off x="2957432" y="2925135"/>
              <a:ext cx="1247572" cy="12605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서비스라우팅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관리</a:t>
              </a:r>
            </a:p>
          </p:txBody>
        </p:sp>
        <p:sp>
          <p:nvSpPr>
            <p:cNvPr id="501" name="모서리가 둥근 직사각형 500"/>
            <p:cNvSpPr/>
            <p:nvPr/>
          </p:nvSpPr>
          <p:spPr>
            <a:xfrm>
              <a:off x="2957432" y="3238653"/>
              <a:ext cx="1247572" cy="12605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실행환경관리</a:t>
              </a:r>
            </a:p>
          </p:txBody>
        </p:sp>
        <p:sp>
          <p:nvSpPr>
            <p:cNvPr id="502" name="모서리가 둥근 직사각형 501"/>
            <p:cNvSpPr/>
            <p:nvPr/>
          </p:nvSpPr>
          <p:spPr>
            <a:xfrm>
              <a:off x="2957432" y="3081894"/>
              <a:ext cx="1247572" cy="12605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>
                  <a:solidFill>
                    <a:sysClr val="window" lastClr="FFFFFF"/>
                  </a:solidFill>
                  <a:latin typeface="+mn-ea"/>
                  <a:ea typeface="+mn-ea"/>
                </a:rPr>
                <a:t>서비스바인딩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03" name="모서리가 둥근 직사각형 502"/>
            <p:cNvSpPr/>
            <p:nvPr/>
          </p:nvSpPr>
          <p:spPr>
            <a:xfrm>
              <a:off x="2957432" y="3395413"/>
              <a:ext cx="1247572" cy="126056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서비스라우팅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제어</a:t>
              </a:r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2903746" y="3633554"/>
              <a:ext cx="1347627" cy="100116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인터페이스관리</a:t>
              </a:r>
            </a:p>
          </p:txBody>
        </p:sp>
        <p:sp>
          <p:nvSpPr>
            <p:cNvPr id="505" name="모서리가 둥근 직사각형 504"/>
            <p:cNvSpPr/>
            <p:nvPr/>
          </p:nvSpPr>
          <p:spPr>
            <a:xfrm>
              <a:off x="2957432" y="3980373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Job Scheduler</a:t>
              </a:r>
            </a:p>
          </p:txBody>
        </p:sp>
        <p:sp>
          <p:nvSpPr>
            <p:cNvPr id="506" name="모서리가 둥근 직사각형 505"/>
            <p:cNvSpPr/>
            <p:nvPr/>
          </p:nvSpPr>
          <p:spPr>
            <a:xfrm>
              <a:off x="2957432" y="4147411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State/Workload Auditor</a:t>
              </a:r>
            </a:p>
          </p:txBody>
        </p:sp>
        <p:sp>
          <p:nvSpPr>
            <p:cNvPr id="507" name="모서리가 둥근 직사각형 506"/>
            <p:cNvSpPr/>
            <p:nvPr/>
          </p:nvSpPr>
          <p:spPr>
            <a:xfrm>
              <a:off x="2957432" y="4314450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SLA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 </a:t>
              </a:r>
            </a:p>
          </p:txBody>
        </p:sp>
        <p:sp>
          <p:nvSpPr>
            <p:cNvPr id="508" name="모서리가 둥근 직사각형 507"/>
            <p:cNvSpPr/>
            <p:nvPr/>
          </p:nvSpPr>
          <p:spPr>
            <a:xfrm>
              <a:off x="2957432" y="3813334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DB</a:t>
              </a:r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연동프록시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09" name="모서리가 둥근 직사각형 508"/>
            <p:cNvSpPr/>
            <p:nvPr/>
          </p:nvSpPr>
          <p:spPr>
            <a:xfrm>
              <a:off x="2957432" y="4481487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모니터링연동</a:t>
              </a:r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1498259" y="2746642"/>
              <a:ext cx="1348784" cy="83048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개발</a:t>
              </a:r>
            </a:p>
          </p:txBody>
        </p:sp>
        <p:sp>
          <p:nvSpPr>
            <p:cNvPr id="511" name="모서리가 둥근 직사각형 510"/>
            <p:cNvSpPr/>
            <p:nvPr/>
          </p:nvSpPr>
          <p:spPr>
            <a:xfrm>
              <a:off x="1550503" y="2925135"/>
              <a:ext cx="1247572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등록</a:t>
              </a:r>
            </a:p>
          </p:txBody>
        </p:sp>
        <p:sp>
          <p:nvSpPr>
            <p:cNvPr id="512" name="모서리가 둥근 직사각형 511"/>
            <p:cNvSpPr/>
            <p:nvPr/>
          </p:nvSpPr>
          <p:spPr>
            <a:xfrm>
              <a:off x="1550503" y="3085714"/>
              <a:ext cx="1247572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동작</a:t>
              </a:r>
            </a:p>
          </p:txBody>
        </p:sp>
        <p:sp>
          <p:nvSpPr>
            <p:cNvPr id="513" name="모서리가 둥근 직사각형 512"/>
            <p:cNvSpPr/>
            <p:nvPr/>
          </p:nvSpPr>
          <p:spPr>
            <a:xfrm>
              <a:off x="1550503" y="3246293"/>
              <a:ext cx="1247572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저장소</a:t>
              </a:r>
            </a:p>
          </p:txBody>
        </p:sp>
        <p:sp>
          <p:nvSpPr>
            <p:cNvPr id="514" name="모서리가 둥근 직사각형 513"/>
            <p:cNvSpPr/>
            <p:nvPr/>
          </p:nvSpPr>
          <p:spPr>
            <a:xfrm>
              <a:off x="1550503" y="3406872"/>
              <a:ext cx="1247572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패키징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배포</a:t>
              </a:r>
            </a:p>
          </p:txBody>
        </p:sp>
        <p:sp>
          <p:nvSpPr>
            <p:cNvPr id="515" name="직사각형 514"/>
            <p:cNvSpPr/>
            <p:nvPr/>
          </p:nvSpPr>
          <p:spPr>
            <a:xfrm>
              <a:off x="1498259" y="3633906"/>
              <a:ext cx="1348784" cy="10023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516" name="모서리가 둥근 직사각형 515"/>
            <p:cNvSpPr/>
            <p:nvPr/>
          </p:nvSpPr>
          <p:spPr>
            <a:xfrm>
              <a:off x="1549570" y="3813334"/>
              <a:ext cx="1247572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메타데이터관리</a:t>
              </a:r>
            </a:p>
          </p:txBody>
        </p:sp>
        <p:sp>
          <p:nvSpPr>
            <p:cNvPr id="517" name="모서리가 둥근 직사각형 516"/>
            <p:cNvSpPr/>
            <p:nvPr/>
          </p:nvSpPr>
          <p:spPr>
            <a:xfrm>
              <a:off x="1549570" y="3980373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백업</a:t>
              </a:r>
            </a:p>
          </p:txBody>
        </p:sp>
        <p:sp>
          <p:nvSpPr>
            <p:cNvPr id="518" name="모서리가 둥근 직사각형 517"/>
            <p:cNvSpPr/>
            <p:nvPr/>
          </p:nvSpPr>
          <p:spPr>
            <a:xfrm>
              <a:off x="1549570" y="4147411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 err="1">
                  <a:solidFill>
                    <a:sysClr val="windowText" lastClr="000000"/>
                  </a:solidFill>
                  <a:latin typeface="+mn-ea"/>
                  <a:ea typeface="+mn-ea"/>
                </a:rPr>
                <a:t>마이그레이션</a:t>
              </a:r>
              <a:endParaRPr lang="ko-KR" altLang="en-US" sz="7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19" name="모서리가 둥근 직사각형 518"/>
            <p:cNvSpPr/>
            <p:nvPr/>
          </p:nvSpPr>
          <p:spPr>
            <a:xfrm>
              <a:off x="1549570" y="4314450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버전관리</a:t>
              </a:r>
            </a:p>
          </p:txBody>
        </p:sp>
        <p:sp>
          <p:nvSpPr>
            <p:cNvPr id="520" name="모서리가 둥근 직사각형 519"/>
            <p:cNvSpPr/>
            <p:nvPr/>
          </p:nvSpPr>
          <p:spPr>
            <a:xfrm>
              <a:off x="1549567" y="4481487"/>
              <a:ext cx="1247572" cy="1273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이력관리</a:t>
              </a:r>
            </a:p>
          </p:txBody>
        </p:sp>
        <p:sp>
          <p:nvSpPr>
            <p:cNvPr id="521" name="직사각형 520"/>
            <p:cNvSpPr/>
            <p:nvPr/>
          </p:nvSpPr>
          <p:spPr>
            <a:xfrm>
              <a:off x="4309584" y="2746643"/>
              <a:ext cx="1455127" cy="83041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확장</a:t>
              </a:r>
            </a:p>
          </p:txBody>
        </p:sp>
        <p:sp>
          <p:nvSpPr>
            <p:cNvPr id="522" name="모서리가 둥근 직사각형 521"/>
            <p:cNvSpPr/>
            <p:nvPr/>
          </p:nvSpPr>
          <p:spPr>
            <a:xfrm>
              <a:off x="4413365" y="2925135"/>
              <a:ext cx="1247956" cy="12605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스케일업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아웃</a:t>
              </a:r>
            </a:p>
          </p:txBody>
        </p:sp>
        <p:sp>
          <p:nvSpPr>
            <p:cNvPr id="523" name="모서리가 둥근 직사각형 522"/>
            <p:cNvSpPr/>
            <p:nvPr/>
          </p:nvSpPr>
          <p:spPr>
            <a:xfrm>
              <a:off x="4413365" y="3081894"/>
              <a:ext cx="1247956" cy="126056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스케일조건설정</a:t>
              </a:r>
            </a:p>
          </p:txBody>
        </p:sp>
        <p:sp>
          <p:nvSpPr>
            <p:cNvPr id="524" name="모서리가 둥근 직사각형 523"/>
            <p:cNvSpPr/>
            <p:nvPr/>
          </p:nvSpPr>
          <p:spPr>
            <a:xfrm>
              <a:off x="4413365" y="3238653"/>
              <a:ext cx="1247956" cy="126056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자동조건설정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실행</a:t>
              </a:r>
            </a:p>
          </p:txBody>
        </p:sp>
        <p:sp>
          <p:nvSpPr>
            <p:cNvPr id="525" name="모서리가 둥근 직사각형 524"/>
            <p:cNvSpPr/>
            <p:nvPr/>
          </p:nvSpPr>
          <p:spPr>
            <a:xfrm>
              <a:off x="4413365" y="3395413"/>
              <a:ext cx="1247956" cy="126056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인프라연동</a:t>
              </a:r>
            </a:p>
          </p:txBody>
        </p:sp>
        <p:sp>
          <p:nvSpPr>
            <p:cNvPr id="526" name="직사각형 525"/>
            <p:cNvSpPr/>
            <p:nvPr/>
          </p:nvSpPr>
          <p:spPr>
            <a:xfrm>
              <a:off x="4312110" y="3650133"/>
              <a:ext cx="1455127" cy="100116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서비스관리</a:t>
              </a:r>
            </a:p>
          </p:txBody>
        </p:sp>
        <p:sp>
          <p:nvSpPr>
            <p:cNvPr id="527" name="모서리가 둥근 직사각형 526"/>
            <p:cNvSpPr/>
            <p:nvPr/>
          </p:nvSpPr>
          <p:spPr>
            <a:xfrm>
              <a:off x="4413365" y="3813334"/>
              <a:ext cx="1247956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서비스생성</a:t>
              </a:r>
            </a:p>
          </p:txBody>
        </p:sp>
        <p:sp>
          <p:nvSpPr>
            <p:cNvPr id="528" name="모서리가 둥근 직사각형 527"/>
            <p:cNvSpPr/>
            <p:nvPr/>
          </p:nvSpPr>
          <p:spPr>
            <a:xfrm>
              <a:off x="4413365" y="3980704"/>
              <a:ext cx="1247956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서비스등록</a:t>
              </a:r>
            </a:p>
          </p:txBody>
        </p:sp>
        <p:sp>
          <p:nvSpPr>
            <p:cNvPr id="529" name="모서리가 둥근 직사각형 528"/>
            <p:cNvSpPr/>
            <p:nvPr/>
          </p:nvSpPr>
          <p:spPr>
            <a:xfrm>
              <a:off x="4413365" y="4148074"/>
              <a:ext cx="1247956" cy="12605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서비스설치</a:t>
              </a:r>
            </a:p>
          </p:txBody>
        </p:sp>
        <p:sp>
          <p:nvSpPr>
            <p:cNvPr id="530" name="모서리가 둥근 직사각형 529"/>
            <p:cNvSpPr/>
            <p:nvPr/>
          </p:nvSpPr>
          <p:spPr>
            <a:xfrm>
              <a:off x="4413365" y="4314117"/>
              <a:ext cx="1247956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서비스바인딩</a:t>
              </a:r>
            </a:p>
          </p:txBody>
        </p:sp>
        <p:sp>
          <p:nvSpPr>
            <p:cNvPr id="531" name="모서리가 둥근 직사각형 530"/>
            <p:cNvSpPr/>
            <p:nvPr/>
          </p:nvSpPr>
          <p:spPr>
            <a:xfrm>
              <a:off x="4413365" y="4481487"/>
              <a:ext cx="1247956" cy="127384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서비스저장소</a:t>
              </a:r>
            </a:p>
          </p:txBody>
        </p:sp>
        <p:sp>
          <p:nvSpPr>
            <p:cNvPr id="532" name="직사각형 531"/>
            <p:cNvSpPr/>
            <p:nvPr/>
          </p:nvSpPr>
          <p:spPr>
            <a:xfrm>
              <a:off x="93544" y="4662050"/>
              <a:ext cx="5673941" cy="35257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b="1" kern="0" dirty="0" err="1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빌드팩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33" name="모서리가 둥근 직사각형 532"/>
            <p:cNvSpPr/>
            <p:nvPr/>
          </p:nvSpPr>
          <p:spPr>
            <a:xfrm>
              <a:off x="142542" y="4835027"/>
              <a:ext cx="1732105" cy="142413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표준프레임워크</a:t>
              </a:r>
            </a:p>
          </p:txBody>
        </p:sp>
        <p:sp>
          <p:nvSpPr>
            <p:cNvPr id="534" name="모서리가 둥근 직사각형 533"/>
            <p:cNvSpPr/>
            <p:nvPr/>
          </p:nvSpPr>
          <p:spPr>
            <a:xfrm>
              <a:off x="2037570" y="4835027"/>
              <a:ext cx="1732105" cy="142413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언어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(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프레임워크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)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지원</a:t>
              </a:r>
            </a:p>
          </p:txBody>
        </p:sp>
        <p:sp>
          <p:nvSpPr>
            <p:cNvPr id="535" name="모서리가 둥근 직사각형 534"/>
            <p:cNvSpPr/>
            <p:nvPr/>
          </p:nvSpPr>
          <p:spPr>
            <a:xfrm>
              <a:off x="3932597" y="4835027"/>
              <a:ext cx="1732105" cy="142413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WEB/WAS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36" name="직사각형 535"/>
            <p:cNvSpPr/>
            <p:nvPr/>
          </p:nvSpPr>
          <p:spPr>
            <a:xfrm>
              <a:off x="21085" y="836737"/>
              <a:ext cx="5803066" cy="1612160"/>
            </a:xfrm>
            <a:prstGeom prst="rect">
              <a:avLst/>
            </a:prstGeom>
            <a:solidFill>
              <a:srgbClr val="002060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80456" tIns="40228" rIns="80456" bIns="40228" rtlCol="0" anchor="t"/>
            <a:lstStyle/>
            <a:p>
              <a:pPr algn="ctr" defTabSz="684154" latinLnBrk="0"/>
              <a:r>
                <a:rPr lang="ko-KR" altLang="en-US" sz="1050" b="1" kern="0" dirty="0" smtClean="0">
                  <a:solidFill>
                    <a:schemeClr val="bg1"/>
                  </a:solidFill>
                  <a:latin typeface="+mn-ea"/>
                  <a:ea typeface="+mn-ea"/>
                </a:rPr>
                <a:t>개발환경</a:t>
              </a:r>
              <a:endParaRPr lang="ko-KR" altLang="en-US" sz="1050" b="1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537" name="직사각형 536"/>
            <p:cNvSpPr/>
            <p:nvPr/>
          </p:nvSpPr>
          <p:spPr>
            <a:xfrm>
              <a:off x="93509" y="1037968"/>
              <a:ext cx="2836970" cy="138519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18000" rIns="0" bIns="40228" rtlCol="0" anchor="t"/>
            <a:lstStyle/>
            <a:p>
              <a:pPr algn="ctr" defTabSz="684154" latinLnBrk="0"/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서비스포털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38" name="직사각형 537"/>
            <p:cNvSpPr/>
            <p:nvPr/>
          </p:nvSpPr>
          <p:spPr>
            <a:xfrm>
              <a:off x="176117" y="1187509"/>
              <a:ext cx="881524" cy="120734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en-US" altLang="ko-KR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539" name="모서리가 둥근 직사각형 538"/>
            <p:cNvSpPr/>
            <p:nvPr/>
          </p:nvSpPr>
          <p:spPr>
            <a:xfrm>
              <a:off x="237778" y="1342225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배포관리</a:t>
              </a:r>
            </a:p>
          </p:txBody>
        </p:sp>
        <p:sp>
          <p:nvSpPr>
            <p:cNvPr id="540" name="모서리가 둥근 직사각형 539"/>
            <p:cNvSpPr/>
            <p:nvPr/>
          </p:nvSpPr>
          <p:spPr>
            <a:xfrm>
              <a:off x="237778" y="1548074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확장관리</a:t>
              </a:r>
            </a:p>
          </p:txBody>
        </p:sp>
        <p:sp>
          <p:nvSpPr>
            <p:cNvPr id="541" name="모서리가 둥근 직사각형 540"/>
            <p:cNvSpPr/>
            <p:nvPr/>
          </p:nvSpPr>
          <p:spPr>
            <a:xfrm>
              <a:off x="237778" y="1753921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700" kern="0" dirty="0" err="1">
                  <a:solidFill>
                    <a:sysClr val="window" lastClr="FFFFFF"/>
                  </a:solidFill>
                  <a:latin typeface="+mn-ea"/>
                  <a:ea typeface="+mn-ea"/>
                </a:rPr>
                <a:t>라우트관리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42" name="모서리가 둥근 직사각형 541"/>
            <p:cNvSpPr/>
            <p:nvPr/>
          </p:nvSpPr>
          <p:spPr>
            <a:xfrm>
              <a:off x="237778" y="2165617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모니터링</a:t>
              </a:r>
            </a:p>
          </p:txBody>
        </p:sp>
        <p:sp>
          <p:nvSpPr>
            <p:cNvPr id="543" name="모서리가 둥근 직사각형 542"/>
            <p:cNvSpPr/>
            <p:nvPr/>
          </p:nvSpPr>
          <p:spPr>
            <a:xfrm>
              <a:off x="237778" y="1959769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환경관리</a:t>
              </a:r>
            </a:p>
          </p:txBody>
        </p:sp>
        <p:sp>
          <p:nvSpPr>
            <p:cNvPr id="544" name="직사각형 543"/>
            <p:cNvSpPr/>
            <p:nvPr/>
          </p:nvSpPr>
          <p:spPr>
            <a:xfrm>
              <a:off x="1081756" y="1187509"/>
              <a:ext cx="881524" cy="120734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서비스 관리</a:t>
              </a:r>
            </a:p>
          </p:txBody>
        </p:sp>
        <p:sp>
          <p:nvSpPr>
            <p:cNvPr id="545" name="모서리가 둥근 직사각형 544"/>
            <p:cNvSpPr/>
            <p:nvPr/>
          </p:nvSpPr>
          <p:spPr>
            <a:xfrm>
              <a:off x="1143416" y="1342225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 서비스 카탈로그 검색</a:t>
              </a:r>
            </a:p>
          </p:txBody>
        </p:sp>
        <p:sp>
          <p:nvSpPr>
            <p:cNvPr id="546" name="모서리가 둥근 직사각형 545"/>
            <p:cNvSpPr/>
            <p:nvPr/>
          </p:nvSpPr>
          <p:spPr>
            <a:xfrm>
              <a:off x="1143416" y="1548074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 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접근관리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47" name="모서리가 둥근 직사각형 546"/>
            <p:cNvSpPr/>
            <p:nvPr/>
          </p:nvSpPr>
          <p:spPr>
            <a:xfrm>
              <a:off x="1143416" y="1753921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 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등록관리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48" name="모서리가 둥근 직사각형 547"/>
            <p:cNvSpPr/>
            <p:nvPr/>
          </p:nvSpPr>
          <p:spPr>
            <a:xfrm>
              <a:off x="1143416" y="2165617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 모니터링</a:t>
              </a:r>
            </a:p>
          </p:txBody>
        </p:sp>
        <p:sp>
          <p:nvSpPr>
            <p:cNvPr id="549" name="모서리가 둥근 직사각형 548"/>
            <p:cNvSpPr/>
            <p:nvPr/>
          </p:nvSpPr>
          <p:spPr>
            <a:xfrm>
              <a:off x="1143416" y="1959769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 바인딩</a:t>
              </a:r>
            </a:p>
          </p:txBody>
        </p:sp>
        <p:sp>
          <p:nvSpPr>
            <p:cNvPr id="550" name="직사각형 549"/>
            <p:cNvSpPr/>
            <p:nvPr/>
          </p:nvSpPr>
          <p:spPr>
            <a:xfrm>
              <a:off x="1987395" y="1187509"/>
              <a:ext cx="881524" cy="120734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18000" rIns="80456" bIns="40228" rtlCol="0" anchor="t"/>
            <a:lstStyle/>
            <a:p>
              <a:pPr algn="ctr" defTabSz="684154" latinLnBrk="0"/>
              <a:r>
                <a:rPr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포털 관리</a:t>
              </a:r>
            </a:p>
          </p:txBody>
        </p:sp>
        <p:sp>
          <p:nvSpPr>
            <p:cNvPr id="551" name="모서리가 둥근 직사각형 550"/>
            <p:cNvSpPr/>
            <p:nvPr/>
          </p:nvSpPr>
          <p:spPr>
            <a:xfrm>
              <a:off x="2049056" y="1342225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계정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권한 관리 </a:t>
              </a:r>
            </a:p>
          </p:txBody>
        </p:sp>
        <p:sp>
          <p:nvSpPr>
            <p:cNvPr id="552" name="모서리가 둥근 직사각형 551"/>
            <p:cNvSpPr/>
            <p:nvPr/>
          </p:nvSpPr>
          <p:spPr>
            <a:xfrm>
              <a:off x="2049056" y="1548074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사용량 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계획관리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53" name="모서리가 둥근 직사각형 552"/>
            <p:cNvSpPr/>
            <p:nvPr/>
          </p:nvSpPr>
          <p:spPr>
            <a:xfrm>
              <a:off x="2049056" y="1753921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문서</a:t>
              </a:r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/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다운로드</a:t>
              </a:r>
            </a:p>
          </p:txBody>
        </p:sp>
        <p:sp>
          <p:nvSpPr>
            <p:cNvPr id="554" name="모서리가 둥근 직사각형 553"/>
            <p:cNvSpPr/>
            <p:nvPr/>
          </p:nvSpPr>
          <p:spPr>
            <a:xfrm>
              <a:off x="2049056" y="2165617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커뮤니티</a:t>
              </a:r>
            </a:p>
          </p:txBody>
        </p:sp>
        <p:sp>
          <p:nvSpPr>
            <p:cNvPr id="555" name="모서리가 둥근 직사각형 554"/>
            <p:cNvSpPr/>
            <p:nvPr/>
          </p:nvSpPr>
          <p:spPr>
            <a:xfrm>
              <a:off x="2049056" y="1959769"/>
              <a:ext cx="756018" cy="185971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53767" rIns="0" bIns="53767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기술지원</a:t>
              </a:r>
            </a:p>
          </p:txBody>
        </p:sp>
        <p:sp>
          <p:nvSpPr>
            <p:cNvPr id="556" name="직사각형 555"/>
            <p:cNvSpPr/>
            <p:nvPr/>
          </p:nvSpPr>
          <p:spPr>
            <a:xfrm>
              <a:off x="2957397" y="1037968"/>
              <a:ext cx="2810088" cy="13851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18000" rIns="0" bIns="40228" rtlCol="0" anchor="t"/>
            <a:lstStyle/>
            <a:p>
              <a:pPr algn="ctr" defTabSz="684154" latinLnBrk="0"/>
              <a:r>
                <a:rPr lang="ko-KR" altLang="en-US" sz="900" b="1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개발도구</a:t>
              </a:r>
              <a:endParaRPr lang="ko-KR" altLang="en-US" sz="9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557" name="그룹 556"/>
            <p:cNvGrpSpPr/>
            <p:nvPr/>
          </p:nvGrpSpPr>
          <p:grpSpPr>
            <a:xfrm>
              <a:off x="4662367" y="1187510"/>
              <a:ext cx="1044000" cy="1183271"/>
              <a:chOff x="4685227" y="1187510"/>
              <a:chExt cx="1045299" cy="1183271"/>
            </a:xfrm>
          </p:grpSpPr>
          <p:sp>
            <p:nvSpPr>
              <p:cNvPr id="572" name="직사각형 571"/>
              <p:cNvSpPr/>
              <p:nvPr/>
            </p:nvSpPr>
            <p:spPr>
              <a:xfrm>
                <a:off x="4685227" y="1187510"/>
                <a:ext cx="1045299" cy="118327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80456" tIns="3600" rIns="80456" bIns="40228" rtlCol="0" anchor="t"/>
              <a:lstStyle/>
              <a:p>
                <a:pPr algn="ctr" defTabSz="684154" latinLnBrk="0"/>
                <a:r>
                  <a:rPr lang="ko-KR" altLang="en-US" sz="900" kern="0" dirty="0" smtClean="0">
                    <a:solidFill>
                      <a:sysClr val="windowText" lastClr="000000"/>
                    </a:solidFill>
                    <a:latin typeface="+mn-ea"/>
                    <a:ea typeface="+mn-ea"/>
                  </a:rPr>
                  <a:t>통합개발도구</a:t>
                </a:r>
                <a:endParaRPr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3" name="모서리가 둥근 직사각형 572"/>
              <p:cNvSpPr/>
              <p:nvPr/>
            </p:nvSpPr>
            <p:spPr>
              <a:xfrm>
                <a:off x="4716697" y="1323369"/>
                <a:ext cx="985108" cy="172472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형상 관리 도구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4" name="모서리가 둥근 직사각형 573"/>
              <p:cNvSpPr/>
              <p:nvPr/>
            </p:nvSpPr>
            <p:spPr>
              <a:xfrm>
                <a:off x="4716697" y="1538215"/>
                <a:ext cx="985108" cy="172472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en-US" altLang="ko-KR" sz="700" kern="0" dirty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CI </a:t>
                </a:r>
                <a:r>
                  <a:rPr lang="ko-KR" altLang="en-US" sz="700" kern="0" dirty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도구</a:t>
                </a:r>
              </a:p>
            </p:txBody>
          </p:sp>
          <p:sp>
            <p:nvSpPr>
              <p:cNvPr id="575" name="모서리가 둥근 직사각형 574"/>
              <p:cNvSpPr/>
              <p:nvPr/>
            </p:nvSpPr>
            <p:spPr>
              <a:xfrm>
                <a:off x="4716697" y="1753059"/>
                <a:ext cx="985108" cy="172472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이슈 관리 도구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6" name="모서리가 둥근 직사각형 575"/>
              <p:cNvSpPr/>
              <p:nvPr/>
            </p:nvSpPr>
            <p:spPr>
              <a:xfrm>
                <a:off x="4716697" y="1967903"/>
                <a:ext cx="985108" cy="169865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커뮤니티 도구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7" name="모서리가 둥근 직사각형 576"/>
              <p:cNvSpPr/>
              <p:nvPr/>
            </p:nvSpPr>
            <p:spPr>
              <a:xfrm>
                <a:off x="4716697" y="2180139"/>
                <a:ext cx="985108" cy="164158"/>
              </a:xfrm>
              <a:prstGeom prst="round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0" tIns="40228" rIns="0" bIns="40228" rtlCol="0" anchor="ctr"/>
              <a:lstStyle/>
              <a:p>
                <a:pPr algn="ctr" defTabSz="684154" latinLnBrk="0"/>
                <a:r>
                  <a:rPr lang="ko-KR" altLang="en-US" sz="700" kern="0" dirty="0" smtClean="0">
                    <a:solidFill>
                      <a:sysClr val="window" lastClr="FFFFFF"/>
                    </a:solidFill>
                    <a:latin typeface="+mn-ea"/>
                    <a:ea typeface="+mn-ea"/>
                  </a:rPr>
                  <a:t>플랫폼 연계 도구</a:t>
                </a:r>
                <a:endPara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558" name="직사각형 557"/>
            <p:cNvSpPr/>
            <p:nvPr/>
          </p:nvSpPr>
          <p:spPr>
            <a:xfrm>
              <a:off x="3017020" y="1187510"/>
              <a:ext cx="1611779" cy="51519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en-US" altLang="ko-KR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IDE</a:t>
              </a:r>
              <a:r>
                <a:rPr lang="ko-KR" altLang="en-US" sz="9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플러그인</a:t>
              </a:r>
            </a:p>
          </p:txBody>
        </p:sp>
        <p:sp>
          <p:nvSpPr>
            <p:cNvPr id="559" name="모서리가 둥근 직사각형 558"/>
            <p:cNvSpPr/>
            <p:nvPr/>
          </p:nvSpPr>
          <p:spPr>
            <a:xfrm>
              <a:off x="3841516" y="1314710"/>
              <a:ext cx="718400" cy="10401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형상관리</a:t>
              </a:r>
            </a:p>
          </p:txBody>
        </p:sp>
        <p:sp>
          <p:nvSpPr>
            <p:cNvPr id="560" name="모서리가 둥근 직사각형 559"/>
            <p:cNvSpPr/>
            <p:nvPr/>
          </p:nvSpPr>
          <p:spPr>
            <a:xfrm>
              <a:off x="3054233" y="1436628"/>
              <a:ext cx="718400" cy="10401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6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플랫폼연동 관리</a:t>
              </a:r>
              <a:endParaRPr lang="ko-KR" altLang="en-US" sz="6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1" name="모서리가 둥근 직사각형 560"/>
            <p:cNvSpPr/>
            <p:nvPr/>
          </p:nvSpPr>
          <p:spPr>
            <a:xfrm>
              <a:off x="3054233" y="1561176"/>
              <a:ext cx="718400" cy="10401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APP</a:t>
              </a:r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관리</a:t>
              </a:r>
            </a:p>
          </p:txBody>
        </p:sp>
        <p:sp>
          <p:nvSpPr>
            <p:cNvPr id="562" name="모서리가 둥근 직사각형 561"/>
            <p:cNvSpPr/>
            <p:nvPr/>
          </p:nvSpPr>
          <p:spPr>
            <a:xfrm>
              <a:off x="3843433" y="1562273"/>
              <a:ext cx="718400" cy="10401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서비스관리</a:t>
              </a:r>
            </a:p>
          </p:txBody>
        </p:sp>
        <p:sp>
          <p:nvSpPr>
            <p:cNvPr id="563" name="모서리가 둥근 직사각형 562"/>
            <p:cNvSpPr/>
            <p:nvPr/>
          </p:nvSpPr>
          <p:spPr>
            <a:xfrm>
              <a:off x="3841516" y="1438491"/>
              <a:ext cx="718400" cy="104016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CI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 연동 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4" name="모서리가 둥근 직사각형 563"/>
            <p:cNvSpPr/>
            <p:nvPr/>
          </p:nvSpPr>
          <p:spPr>
            <a:xfrm>
              <a:off x="3054233" y="1312080"/>
              <a:ext cx="718400" cy="104016"/>
            </a:xfrm>
            <a:prstGeom prst="roundRect">
              <a:avLst/>
            </a:prstGeom>
            <a:solidFill>
              <a:srgbClr val="0070C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err="1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빌드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 관리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5" name="직사각형 564"/>
            <p:cNvSpPr/>
            <p:nvPr/>
          </p:nvSpPr>
          <p:spPr>
            <a:xfrm>
              <a:off x="3018028" y="1736111"/>
              <a:ext cx="1611779" cy="63638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80456" tIns="3600" rIns="80456" bIns="40228" rtlCol="0" anchor="t"/>
            <a:lstStyle/>
            <a:p>
              <a:pPr algn="ctr" defTabSz="684154" latinLnBrk="0"/>
              <a:r>
                <a:rPr lang="ko-KR" altLang="en-US" sz="900" kern="0" dirty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개발지원도구</a:t>
              </a:r>
              <a:endParaRPr lang="en-US" altLang="ko-KR" sz="900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  <p:sp>
          <p:nvSpPr>
            <p:cNvPr id="566" name="모서리가 둥근 직사각형 565"/>
            <p:cNvSpPr/>
            <p:nvPr/>
          </p:nvSpPr>
          <p:spPr>
            <a:xfrm>
              <a:off x="3072398" y="2206688"/>
              <a:ext cx="730324" cy="126387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형상 관리 지원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7" name="모서리가 둥근 직사각형 566"/>
            <p:cNvSpPr/>
            <p:nvPr/>
          </p:nvSpPr>
          <p:spPr>
            <a:xfrm>
              <a:off x="3851103" y="1883380"/>
              <a:ext cx="730324" cy="128583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이슈 관리 지원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8" name="모서리가 둥근 직사각형 567"/>
            <p:cNvSpPr/>
            <p:nvPr/>
          </p:nvSpPr>
          <p:spPr>
            <a:xfrm>
              <a:off x="3855979" y="2043938"/>
              <a:ext cx="730324" cy="127484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커뮤니티 지원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69" name="모서리가 둥근 직사각형 568"/>
            <p:cNvSpPr/>
            <p:nvPr/>
          </p:nvSpPr>
          <p:spPr>
            <a:xfrm>
              <a:off x="3072398" y="2045583"/>
              <a:ext cx="730324" cy="127484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en-US" altLang="ko-KR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CI </a:t>
              </a:r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지원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570" name="모서리가 둥근 직사각형 569"/>
            <p:cNvSpPr/>
            <p:nvPr/>
          </p:nvSpPr>
          <p:spPr>
            <a:xfrm>
              <a:off x="3851103" y="2203396"/>
              <a:ext cx="730324" cy="1296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smtClean="0">
                  <a:solidFill>
                    <a:schemeClr val="tx1"/>
                  </a:solidFill>
                  <a:latin typeface="+mn-ea"/>
                  <a:ea typeface="+mn-ea"/>
                </a:rPr>
                <a:t>웹 </a:t>
              </a:r>
              <a:r>
                <a:rPr lang="en-US" altLang="ko-KR" sz="700" kern="0" dirty="0" smtClean="0">
                  <a:solidFill>
                    <a:schemeClr val="tx1"/>
                  </a:solidFill>
                  <a:latin typeface="+mn-ea"/>
                  <a:ea typeface="+mn-ea"/>
                </a:rPr>
                <a:t>IDE</a:t>
              </a:r>
              <a:endParaRPr lang="ko-KR" altLang="en-US" sz="700" kern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71" name="모서리가 둥근 직사각형 570"/>
            <p:cNvSpPr/>
            <p:nvPr/>
          </p:nvSpPr>
          <p:spPr>
            <a:xfrm>
              <a:off x="3072398" y="1883380"/>
              <a:ext cx="730324" cy="128583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40228" rIns="0" bIns="40228" rtlCol="0" anchor="ctr"/>
            <a:lstStyle/>
            <a:p>
              <a:pPr algn="ctr" defTabSz="684154" latinLnBrk="0"/>
              <a:r>
                <a:rPr lang="ko-KR" altLang="en-US" sz="700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개발 설정 지원</a:t>
              </a:r>
              <a:endParaRPr lang="ko-KR" altLang="en-US" sz="700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0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11p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6000" cy="683971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980067" y="3033518"/>
            <a:ext cx="3168352" cy="2651366"/>
          </a:xfrm>
          <a:prstGeom prst="rect">
            <a:avLst/>
          </a:prstGeom>
          <a:blipFill dpi="0" rotWithShape="1">
            <a:blip r:embed="rId4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876983" y="2852936"/>
            <a:ext cx="3240360" cy="2895448"/>
          </a:xfrm>
          <a:prstGeom prst="rect">
            <a:avLst/>
          </a:prstGeom>
          <a:blipFill dpi="0" rotWithShape="1">
            <a:blip r:embed="rId5" cstate="print">
              <a:alphaModFix amt="5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10" descr="http://www.goeay.kr/intro/img/popupzone/popup_zone_1308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84" y="775047"/>
            <a:ext cx="2837273" cy="254637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81856" y="5540707"/>
            <a:ext cx="10729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00" dirty="0" smtClean="0">
                <a:solidFill>
                  <a:schemeClr val="bg1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CLOUD</a:t>
            </a:r>
            <a:endParaRPr lang="ko-KR" altLang="en-US" sz="2200" dirty="0">
              <a:solidFill>
                <a:schemeClr val="bg1">
                  <a:lumMod val="50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65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1581827" y="2348418"/>
            <a:ext cx="6840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 defTabSz="801688" eaLnBrk="0" latinLnBrk="0" hangingPunct="0">
              <a:buAutoNum type="arabicPeriod"/>
              <a:defRPr/>
            </a:pPr>
            <a:r>
              <a:rPr lang="en-US" altLang="ko-KR" sz="3200" b="1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Open PaaS </a:t>
            </a:r>
            <a:r>
              <a:rPr lang="ko-KR" altLang="en-US" sz="3200" b="1" spc="-50" dirty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도입 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배경</a:t>
            </a:r>
            <a:endParaRPr lang="en-US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1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err="1" smtClean="0">
                <a:solidFill>
                  <a:srgbClr val="1F497D"/>
                </a:solidFill>
              </a:rPr>
              <a:t>클라우드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 개념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도입 배경</a:t>
            </a:r>
            <a:endParaRPr lang="ko-KR" altLang="en-US" dirty="0"/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>
            <a:off x="1476868" y="2131075"/>
            <a:ext cx="3706275" cy="19121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0" name="AutoShape 2"/>
          <p:cNvSpPr>
            <a:spLocks noChangeArrowheads="1"/>
          </p:cNvSpPr>
          <p:nvPr/>
        </p:nvSpPr>
        <p:spPr bwMode="gray">
          <a:xfrm>
            <a:off x="1476868" y="4253679"/>
            <a:ext cx="3706275" cy="19121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2" name="AutoShape 2"/>
          <p:cNvSpPr>
            <a:spLocks noChangeArrowheads="1"/>
          </p:cNvSpPr>
          <p:nvPr/>
        </p:nvSpPr>
        <p:spPr bwMode="gray">
          <a:xfrm>
            <a:off x="5868852" y="2131075"/>
            <a:ext cx="3757755" cy="19121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3" name="AutoShape 2"/>
          <p:cNvSpPr>
            <a:spLocks noChangeArrowheads="1"/>
          </p:cNvSpPr>
          <p:nvPr/>
        </p:nvSpPr>
        <p:spPr bwMode="gray">
          <a:xfrm>
            <a:off x="5868852" y="4253679"/>
            <a:ext cx="3757755" cy="19121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5316596" y="2914162"/>
            <a:ext cx="450147" cy="388660"/>
          </a:xfrm>
          <a:prstGeom prst="rightArrow">
            <a:avLst/>
          </a:prstGeom>
          <a:gradFill rotWithShape="1">
            <a:gsLst>
              <a:gs pos="0">
                <a:srgbClr val="B2B2B2"/>
              </a:gs>
              <a:gs pos="47000">
                <a:sysClr val="windowText" lastClr="000000">
                  <a:lumMod val="65000"/>
                  <a:lumOff val="35000"/>
                </a:sysClr>
              </a:gs>
              <a:gs pos="100000">
                <a:sysClr val="windowText" lastClr="000000">
                  <a:lumMod val="85000"/>
                  <a:lumOff val="15000"/>
                </a:sysClr>
              </a:gs>
            </a:gsLst>
            <a:lin ang="2700000" scaled="1"/>
          </a:gradFill>
          <a:ln w="12700" algn="ctr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>
            <a:noAutofit/>
          </a:bodyPr>
          <a:lstStyle/>
          <a:p>
            <a:pPr algn="ctr" defTabSz="801688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b="1" kern="0" spc="-50" dirty="0">
              <a:solidFill>
                <a:sysClr val="window" lastClr="FFFFFF"/>
              </a:solidFill>
              <a:cs typeface="Arial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316596" y="5015434"/>
            <a:ext cx="450147" cy="388660"/>
          </a:xfrm>
          <a:prstGeom prst="rightArrow">
            <a:avLst/>
          </a:prstGeom>
          <a:gradFill rotWithShape="1">
            <a:gsLst>
              <a:gs pos="0">
                <a:srgbClr val="B2B2B2"/>
              </a:gs>
              <a:gs pos="47000">
                <a:sysClr val="windowText" lastClr="000000">
                  <a:lumMod val="65000"/>
                  <a:lumOff val="35000"/>
                </a:sysClr>
              </a:gs>
              <a:gs pos="100000">
                <a:sysClr val="windowText" lastClr="000000">
                  <a:lumMod val="85000"/>
                  <a:lumOff val="15000"/>
                </a:sysClr>
              </a:gs>
            </a:gsLst>
            <a:lin ang="2700000" scaled="1"/>
          </a:gradFill>
          <a:ln w="12700" algn="ctr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>
            <a:noAutofit/>
          </a:bodyPr>
          <a:lstStyle/>
          <a:p>
            <a:pPr algn="ctr" defTabSz="801688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b="1" kern="0" spc="-50" dirty="0">
              <a:solidFill>
                <a:sysClr val="window" lastClr="FFFFFF"/>
              </a:solidFill>
              <a:cs typeface="Arial" pitchFamily="34" charset="0"/>
            </a:endParaRPr>
          </a:p>
        </p:txBody>
      </p:sp>
      <p:sp>
        <p:nvSpPr>
          <p:cNvPr id="26" name="모서리가 둥근 직사각형 25"/>
          <p:cNvSpPr/>
          <p:nvPr/>
        </p:nvSpPr>
        <p:spPr bwMode="gray">
          <a:xfrm>
            <a:off x="294528" y="2131075"/>
            <a:ext cx="996390" cy="1912171"/>
          </a:xfrm>
          <a:prstGeom prst="roundRect">
            <a:avLst/>
          </a:prstGeom>
          <a:gradFill>
            <a:gsLst>
              <a:gs pos="0">
                <a:srgbClr val="F2150C"/>
              </a:gs>
              <a:gs pos="47000">
                <a:srgbClr val="CB120D"/>
              </a:gs>
              <a:gs pos="100000">
                <a:srgbClr val="A11201"/>
              </a:gs>
            </a:gsLst>
            <a:lin ang="2700000" scaled="1"/>
          </a:gradFill>
          <a:ln w="6350" algn="ctr">
            <a:solidFill>
              <a:srgbClr val="CB120D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상수도</a:t>
            </a: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294528" y="4253679"/>
            <a:ext cx="996390" cy="1912171"/>
          </a:xfrm>
          <a:prstGeom prst="roundRect">
            <a:avLst/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 err="1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클라우드</a:t>
            </a:r>
            <a:endParaRPr lang="en-US" altLang="ko-KR" b="1" spc="-5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476868" y="1520826"/>
            <a:ext cx="3703408" cy="385455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과거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868851" y="1520826"/>
            <a:ext cx="3757755" cy="385455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>
                <a:solidFill>
                  <a:schemeClr val="tx1"/>
                </a:solidFill>
                <a:latin typeface="+mn-ea"/>
              </a:rPr>
              <a:t>현재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755039" y="2265973"/>
            <a:ext cx="907479" cy="78825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667435" y="3229469"/>
            <a:ext cx="1025216" cy="76065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442448" y="2314939"/>
            <a:ext cx="927846" cy="71049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2627345" y="2486832"/>
            <a:ext cx="2160604" cy="1422445"/>
            <a:chOff x="2627345" y="1957284"/>
            <a:chExt cx="2160604" cy="1637586"/>
          </a:xfrm>
        </p:grpSpPr>
        <p:grpSp>
          <p:nvGrpSpPr>
            <p:cNvPr id="41" name="그룹 40"/>
            <p:cNvGrpSpPr/>
            <p:nvPr/>
          </p:nvGrpSpPr>
          <p:grpSpPr>
            <a:xfrm>
              <a:off x="2627345" y="1957284"/>
              <a:ext cx="2160604" cy="544449"/>
              <a:chOff x="2627345" y="1863155"/>
              <a:chExt cx="2160604" cy="544449"/>
            </a:xfrm>
          </p:grpSpPr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627345" y="1863155"/>
                <a:ext cx="490756" cy="544449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297193" y="1863155"/>
                <a:ext cx="490756" cy="544449"/>
              </a:xfrm>
              <a:prstGeom prst="rect">
                <a:avLst/>
              </a:prstGeom>
            </p:spPr>
          </p:pic>
        </p:grpSp>
        <p:grpSp>
          <p:nvGrpSpPr>
            <p:cNvPr id="42" name="그룹 41"/>
            <p:cNvGrpSpPr/>
            <p:nvPr/>
          </p:nvGrpSpPr>
          <p:grpSpPr>
            <a:xfrm>
              <a:off x="2627345" y="3050421"/>
              <a:ext cx="2160604" cy="544449"/>
              <a:chOff x="2627345" y="1863155"/>
              <a:chExt cx="2160604" cy="544449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627345" y="1863155"/>
                <a:ext cx="490756" cy="544449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297193" y="1863155"/>
                <a:ext cx="490756" cy="544449"/>
              </a:xfrm>
              <a:prstGeom prst="rect">
                <a:avLst/>
              </a:prstGeom>
            </p:spPr>
          </p:pic>
        </p:grp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3530801" y="3229468"/>
            <a:ext cx="782627" cy="679808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6091518" y="2558862"/>
            <a:ext cx="3316742" cy="1451611"/>
            <a:chOff x="6091518" y="1837836"/>
            <a:chExt cx="3316742" cy="1819748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1518" y="1837836"/>
              <a:ext cx="3079376" cy="181974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21964" y="1885681"/>
              <a:ext cx="236171" cy="28185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81738" y="2204654"/>
              <a:ext cx="236171" cy="281850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41512" y="2544133"/>
              <a:ext cx="236171" cy="28185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91406" y="2906418"/>
              <a:ext cx="236171" cy="28185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72089" y="3306308"/>
              <a:ext cx="236171" cy="281850"/>
            </a:xfrm>
            <a:prstGeom prst="rect">
              <a:avLst/>
            </a:prstGeom>
          </p:spPr>
        </p:pic>
        <p:sp>
          <p:nvSpPr>
            <p:cNvPr id="62" name="Text Box 69"/>
            <p:cNvSpPr txBox="1">
              <a:spLocks noChangeArrowheads="1"/>
            </p:cNvSpPr>
            <p:nvPr/>
          </p:nvSpPr>
          <p:spPr bwMode="auto">
            <a:xfrm>
              <a:off x="6851236" y="2702972"/>
              <a:ext cx="804842" cy="2799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hangingPunct="0">
                <a:defRPr/>
              </a:pPr>
              <a:r>
                <a:rPr lang="ko-KR" altLang="en-US" sz="1200" b="1" spc="-50" dirty="0" smtClean="0">
                  <a:sym typeface="Wingdings"/>
                </a:rPr>
                <a:t>수도관</a:t>
              </a:r>
              <a:endParaRPr lang="ko-KR" altLang="en-US" sz="1200" b="1" spc="-50" dirty="0">
                <a:sym typeface="Wingding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459931" y="2252835"/>
            <a:ext cx="2505712" cy="243199"/>
            <a:chOff x="2459931" y="1661002"/>
            <a:chExt cx="2505712" cy="279982"/>
          </a:xfrm>
        </p:grpSpPr>
        <p:sp>
          <p:nvSpPr>
            <p:cNvPr id="64" name="Text Box 69"/>
            <p:cNvSpPr txBox="1">
              <a:spLocks noChangeArrowheads="1"/>
            </p:cNvSpPr>
            <p:nvPr/>
          </p:nvSpPr>
          <p:spPr bwMode="auto">
            <a:xfrm>
              <a:off x="2459931" y="1661002"/>
              <a:ext cx="804842" cy="2799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hangingPunct="0">
                <a:defRPr/>
              </a:pPr>
              <a:r>
                <a:rPr lang="ko-KR" altLang="en-US" sz="1200" b="1" spc="-50" dirty="0" smtClean="0">
                  <a:sym typeface="Wingdings"/>
                </a:rPr>
                <a:t>우물</a:t>
              </a:r>
              <a:endParaRPr lang="ko-KR" altLang="en-US" sz="1200" b="1" spc="-50" dirty="0">
                <a:sym typeface="Wingdings"/>
              </a:endParaRPr>
            </a:p>
          </p:txBody>
        </p:sp>
        <p:sp>
          <p:nvSpPr>
            <p:cNvPr id="65" name="Text Box 69"/>
            <p:cNvSpPr txBox="1">
              <a:spLocks noChangeArrowheads="1"/>
            </p:cNvSpPr>
            <p:nvPr/>
          </p:nvSpPr>
          <p:spPr bwMode="auto">
            <a:xfrm>
              <a:off x="4160801" y="1661002"/>
              <a:ext cx="804842" cy="2799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hangingPunct="0">
                <a:defRPr/>
              </a:pPr>
              <a:r>
                <a:rPr lang="ko-KR" altLang="en-US" sz="1200" b="1" spc="-50" smtClean="0">
                  <a:sym typeface="Wingdings"/>
                </a:rPr>
                <a:t>우물</a:t>
              </a:r>
              <a:endParaRPr lang="ko-KR" altLang="en-US" sz="1200" b="1" spc="-50" dirty="0">
                <a:sym typeface="Wingdings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2459931" y="3202840"/>
            <a:ext cx="2505712" cy="243199"/>
            <a:chOff x="2459931" y="1661002"/>
            <a:chExt cx="2505712" cy="279982"/>
          </a:xfrm>
        </p:grpSpPr>
        <p:sp>
          <p:nvSpPr>
            <p:cNvPr id="67" name="Text Box 69"/>
            <p:cNvSpPr txBox="1">
              <a:spLocks noChangeArrowheads="1"/>
            </p:cNvSpPr>
            <p:nvPr/>
          </p:nvSpPr>
          <p:spPr bwMode="auto">
            <a:xfrm>
              <a:off x="2459931" y="1661002"/>
              <a:ext cx="804842" cy="2799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hangingPunct="0">
                <a:defRPr/>
              </a:pPr>
              <a:r>
                <a:rPr lang="ko-KR" altLang="en-US" sz="1200" b="1" spc="-50" dirty="0" smtClean="0">
                  <a:sym typeface="Wingdings"/>
                </a:rPr>
                <a:t>우물</a:t>
              </a:r>
              <a:endParaRPr lang="ko-KR" altLang="en-US" sz="1200" b="1" spc="-50" dirty="0">
                <a:sym typeface="Wingdings"/>
              </a:endParaRPr>
            </a:p>
          </p:txBody>
        </p:sp>
        <p:sp>
          <p:nvSpPr>
            <p:cNvPr id="68" name="Text Box 69"/>
            <p:cNvSpPr txBox="1">
              <a:spLocks noChangeArrowheads="1"/>
            </p:cNvSpPr>
            <p:nvPr/>
          </p:nvSpPr>
          <p:spPr bwMode="auto">
            <a:xfrm>
              <a:off x="4160801" y="1661002"/>
              <a:ext cx="804842" cy="2799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44000" tIns="0" rIns="144000" bIns="36000" anchor="ctr">
              <a:noAutofit/>
            </a:bodyPr>
            <a:lstStyle/>
            <a:p>
              <a:pPr algn="ctr" defTabSz="801688" eaLnBrk="0" hangingPunct="0">
                <a:defRPr/>
              </a:pPr>
              <a:r>
                <a:rPr lang="ko-KR" altLang="en-US" sz="1200" b="1" spc="-50" smtClean="0">
                  <a:sym typeface="Wingdings"/>
                </a:rPr>
                <a:t>우물</a:t>
              </a:r>
              <a:endParaRPr lang="ko-KR" altLang="en-US" sz="1200" b="1" spc="-50" dirty="0">
                <a:sym typeface="Wingdings"/>
              </a:endParaRPr>
            </a:p>
          </p:txBody>
        </p:sp>
      </p:grpSp>
      <p:pic>
        <p:nvPicPr>
          <p:cNvPr id="69" name="Picture 4" descr="http://www.cio.com/images/newsletters/cio_cloud_computing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78071" y="4341969"/>
            <a:ext cx="3316741" cy="174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1865345" y="4468350"/>
            <a:ext cx="762000" cy="661891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3602491" y="4476623"/>
            <a:ext cx="762000" cy="653617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1857498" y="5340672"/>
            <a:ext cx="769847" cy="711533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3602491" y="5269972"/>
            <a:ext cx="790575" cy="75887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5">
            <a:clrChange>
              <a:clrFrom>
                <a:srgbClr val="FCFFF8"/>
              </a:clrFrom>
              <a:clrTo>
                <a:srgbClr val="FCFFF8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34437" y="4641788"/>
            <a:ext cx="458041" cy="579746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5">
            <a:clrChange>
              <a:clrFrom>
                <a:srgbClr val="FCFFF8"/>
              </a:clrFrom>
              <a:clrTo>
                <a:srgbClr val="FCFFF8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344689" y="4641788"/>
            <a:ext cx="458041" cy="579746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5">
            <a:clrChange>
              <a:clrFrom>
                <a:srgbClr val="FCFFF8"/>
              </a:clrFrom>
              <a:clrTo>
                <a:srgbClr val="FCFFF8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54239" y="5518349"/>
            <a:ext cx="458041" cy="579746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5">
            <a:clrChange>
              <a:clrFrom>
                <a:srgbClr val="FCFFF8"/>
              </a:clrFrom>
              <a:clrTo>
                <a:srgbClr val="FCFFF8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364491" y="5518349"/>
            <a:ext cx="458041" cy="579746"/>
          </a:xfrm>
          <a:prstGeom prst="rect">
            <a:avLst/>
          </a:prstGeom>
        </p:spPr>
      </p:pic>
      <p:sp>
        <p:nvSpPr>
          <p:cNvPr id="78" name="Text Box 69"/>
          <p:cNvSpPr txBox="1">
            <a:spLocks noChangeArrowheads="1"/>
          </p:cNvSpPr>
          <p:nvPr/>
        </p:nvSpPr>
        <p:spPr bwMode="auto">
          <a:xfrm>
            <a:off x="2476984" y="4391612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시스템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79" name="Text Box 69"/>
          <p:cNvSpPr txBox="1">
            <a:spLocks noChangeArrowheads="1"/>
          </p:cNvSpPr>
          <p:nvPr/>
        </p:nvSpPr>
        <p:spPr bwMode="auto">
          <a:xfrm>
            <a:off x="4160801" y="4391612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시스템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0" name="Text Box 69"/>
          <p:cNvSpPr txBox="1">
            <a:spLocks noChangeArrowheads="1"/>
          </p:cNvSpPr>
          <p:nvPr/>
        </p:nvSpPr>
        <p:spPr bwMode="auto">
          <a:xfrm>
            <a:off x="2476984" y="5329935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시스템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1" name="Text Box 69"/>
          <p:cNvSpPr txBox="1">
            <a:spLocks noChangeArrowheads="1"/>
          </p:cNvSpPr>
          <p:nvPr/>
        </p:nvSpPr>
        <p:spPr bwMode="auto">
          <a:xfrm>
            <a:off x="4160801" y="5329935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smtClean="0">
                <a:sym typeface="Wingdings"/>
              </a:rPr>
              <a:t>시스템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2" name="Text Box 69"/>
          <p:cNvSpPr txBox="1">
            <a:spLocks noChangeArrowheads="1"/>
          </p:cNvSpPr>
          <p:nvPr/>
        </p:nvSpPr>
        <p:spPr bwMode="auto">
          <a:xfrm>
            <a:off x="6618210" y="4687567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en-US" altLang="ko-KR" sz="1100" b="1" spc="-50" dirty="0" smtClean="0">
                <a:solidFill>
                  <a:schemeClr val="bg1"/>
                </a:solidFill>
                <a:sym typeface="Wingdings"/>
              </a:rPr>
              <a:t>HW, SW, </a:t>
            </a:r>
            <a:r>
              <a:rPr lang="ko-KR" altLang="en-US" sz="1100" b="1" spc="-50" dirty="0" smtClean="0">
                <a:solidFill>
                  <a:schemeClr val="bg1"/>
                </a:solidFill>
                <a:sym typeface="Wingdings"/>
              </a:rPr>
              <a:t>응용</a:t>
            </a:r>
            <a:endParaRPr lang="ko-KR" altLang="en-US" sz="1100" b="1" spc="-50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83" name="Text Box 69"/>
          <p:cNvSpPr txBox="1">
            <a:spLocks noChangeArrowheads="1"/>
          </p:cNvSpPr>
          <p:nvPr/>
        </p:nvSpPr>
        <p:spPr bwMode="auto">
          <a:xfrm>
            <a:off x="6604763" y="4483709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err="1" smtClean="0">
                <a:sym typeface="Wingdings"/>
              </a:rPr>
              <a:t>클라우드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4" name="Text Box 69"/>
          <p:cNvSpPr txBox="1">
            <a:spLocks noChangeArrowheads="1"/>
          </p:cNvSpPr>
          <p:nvPr/>
        </p:nvSpPr>
        <p:spPr bwMode="auto">
          <a:xfrm>
            <a:off x="7468904" y="4913973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인터넷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5" name="Text Box 69"/>
          <p:cNvSpPr txBox="1">
            <a:spLocks noChangeArrowheads="1"/>
          </p:cNvSpPr>
          <p:nvPr/>
        </p:nvSpPr>
        <p:spPr bwMode="auto">
          <a:xfrm>
            <a:off x="6121660" y="2445296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정수</a:t>
            </a:r>
            <a:r>
              <a:rPr lang="en-US" altLang="ko-KR" sz="1200" b="1" spc="-50" dirty="0" smtClean="0">
                <a:sym typeface="Wingdings"/>
              </a:rPr>
              <a:t>·</a:t>
            </a:r>
            <a:r>
              <a:rPr lang="ko-KR" altLang="en-US" sz="1200" b="1" spc="-50" dirty="0" err="1" smtClean="0">
                <a:sym typeface="Wingdings"/>
              </a:rPr>
              <a:t>급수장</a:t>
            </a:r>
            <a:endParaRPr lang="ko-KR" altLang="en-US" sz="1200" b="1" spc="-50" dirty="0">
              <a:sym typeface="Wingdings"/>
            </a:endParaRPr>
          </a:p>
        </p:txBody>
      </p:sp>
      <p:sp>
        <p:nvSpPr>
          <p:cNvPr id="86" name="Text Box 69"/>
          <p:cNvSpPr txBox="1">
            <a:spLocks noChangeArrowheads="1"/>
          </p:cNvSpPr>
          <p:nvPr/>
        </p:nvSpPr>
        <p:spPr bwMode="auto">
          <a:xfrm>
            <a:off x="7921198" y="2211689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개인</a:t>
            </a:r>
            <a:r>
              <a:rPr lang="en-US" altLang="ko-KR" sz="1200" b="1" spc="-50" dirty="0" smtClean="0">
                <a:sym typeface="Wingdings"/>
              </a:rPr>
              <a:t>·</a:t>
            </a:r>
            <a:r>
              <a:rPr lang="ko-KR" altLang="en-US" sz="1200" b="1" spc="-50" dirty="0" smtClean="0">
                <a:sym typeface="Wingdings"/>
              </a:rPr>
              <a:t>기관 </a:t>
            </a:r>
            <a:endParaRPr lang="en-US" altLang="ko-KR" sz="1200" b="1" spc="-50" dirty="0" smtClean="0">
              <a:sym typeface="Wingdings"/>
            </a:endParaRPr>
          </a:p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olidFill>
                  <a:srgbClr val="CB120D"/>
                </a:solidFill>
                <a:sym typeface="Wingdings"/>
              </a:rPr>
              <a:t>▶ 사용량 만큼 </a:t>
            </a:r>
            <a:r>
              <a:rPr lang="ko-KR" altLang="en-US" sz="1200" b="1" spc="-50" dirty="0" err="1" smtClean="0">
                <a:solidFill>
                  <a:srgbClr val="CB120D"/>
                </a:solidFill>
                <a:sym typeface="Wingdings"/>
              </a:rPr>
              <a:t>과금</a:t>
            </a:r>
            <a:r>
              <a:rPr lang="ko-KR" altLang="en-US" sz="1200" b="1" spc="-50" dirty="0" smtClean="0">
                <a:solidFill>
                  <a:srgbClr val="CB120D"/>
                </a:solidFill>
                <a:sym typeface="Wingdings"/>
              </a:rPr>
              <a:t> </a:t>
            </a:r>
            <a:endParaRPr lang="ko-KR" altLang="en-US" sz="1200" b="1" spc="-50" dirty="0">
              <a:solidFill>
                <a:srgbClr val="CB120D"/>
              </a:solidFill>
              <a:sym typeface="Wingdings"/>
            </a:endParaRPr>
          </a:p>
        </p:txBody>
      </p:sp>
      <p:sp>
        <p:nvSpPr>
          <p:cNvPr id="87" name="Text Box 69"/>
          <p:cNvSpPr txBox="1">
            <a:spLocks noChangeArrowheads="1"/>
          </p:cNvSpPr>
          <p:nvPr/>
        </p:nvSpPr>
        <p:spPr bwMode="auto">
          <a:xfrm>
            <a:off x="8476019" y="4620610"/>
            <a:ext cx="804842" cy="243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44000" tIns="0" rIns="144000" bIns="36000" anchor="ctr">
            <a:noAutofit/>
          </a:bodyPr>
          <a:lstStyle/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ym typeface="Wingdings"/>
              </a:rPr>
              <a:t>개인</a:t>
            </a:r>
            <a:r>
              <a:rPr lang="en-US" altLang="ko-KR" sz="1200" b="1" spc="-50" dirty="0" smtClean="0">
                <a:sym typeface="Wingdings"/>
              </a:rPr>
              <a:t>·</a:t>
            </a:r>
            <a:r>
              <a:rPr lang="ko-KR" altLang="en-US" sz="1200" b="1" spc="-50" dirty="0" smtClean="0">
                <a:sym typeface="Wingdings"/>
              </a:rPr>
              <a:t>기관 </a:t>
            </a:r>
            <a:endParaRPr lang="en-US" altLang="ko-KR" sz="1200" b="1" spc="-50" dirty="0" smtClean="0">
              <a:sym typeface="Wingdings"/>
            </a:endParaRPr>
          </a:p>
          <a:p>
            <a:pPr algn="ctr" defTabSz="801688" eaLnBrk="0" hangingPunct="0">
              <a:defRPr/>
            </a:pPr>
            <a:r>
              <a:rPr lang="ko-KR" altLang="en-US" sz="1200" b="1" spc="-50" dirty="0" smtClean="0">
                <a:solidFill>
                  <a:srgbClr val="CB120D"/>
                </a:solidFill>
                <a:sym typeface="Wingdings"/>
              </a:rPr>
              <a:t>▶ 사용량 만큼 </a:t>
            </a:r>
            <a:r>
              <a:rPr lang="ko-KR" altLang="en-US" sz="1200" b="1" spc="-50" dirty="0" err="1" smtClean="0">
                <a:solidFill>
                  <a:srgbClr val="CB120D"/>
                </a:solidFill>
                <a:sym typeface="Wingdings"/>
              </a:rPr>
              <a:t>과금</a:t>
            </a:r>
            <a:r>
              <a:rPr lang="ko-KR" altLang="en-US" sz="1200" b="1" spc="-50" dirty="0" smtClean="0">
                <a:solidFill>
                  <a:srgbClr val="CB120D"/>
                </a:solidFill>
                <a:sym typeface="Wingdings"/>
              </a:rPr>
              <a:t> </a:t>
            </a:r>
            <a:endParaRPr lang="ko-KR" altLang="en-US" sz="1200" b="1" spc="-50" dirty="0">
              <a:solidFill>
                <a:srgbClr val="CB120D"/>
              </a:solidFill>
              <a:sym typeface="Wingdings"/>
            </a:endParaRPr>
          </a:p>
        </p:txBody>
      </p:sp>
      <p:sp>
        <p:nvSpPr>
          <p:cNvPr id="88" name="모서리가 둥근 직사각형 87"/>
          <p:cNvSpPr/>
          <p:nvPr/>
        </p:nvSpPr>
        <p:spPr bwMode="gray">
          <a:xfrm>
            <a:off x="307974" y="825500"/>
            <a:ext cx="9324757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176213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pc="-50" dirty="0" err="1" smtClean="0">
                <a:solidFill>
                  <a:schemeClr val="bg1"/>
                </a:solidFill>
                <a:latin typeface="+mn-ea"/>
                <a:cs typeface="Arial" pitchFamily="34" charset="0"/>
              </a:rPr>
              <a:t>클라우드는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 사용자가 필요할 때마다 인터넷을 통해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HW, SW 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등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IT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cs typeface="Arial" pitchFamily="34" charset="0"/>
              </a:rPr>
              <a:t>자원을 공동 이용하는 기술</a:t>
            </a:r>
            <a:endParaRPr kumimoji="0" lang="ko-KR" altLang="en-US" sz="1600" b="1" spc="-50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9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2"/>
          <p:cNvSpPr>
            <a:spLocks noChangeArrowheads="1"/>
          </p:cNvSpPr>
          <p:nvPr/>
        </p:nvSpPr>
        <p:spPr bwMode="gray">
          <a:xfrm>
            <a:off x="3899646" y="2776188"/>
            <a:ext cx="5733303" cy="15377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137" y="3426209"/>
            <a:ext cx="1016077" cy="806765"/>
          </a:xfrm>
          <a:prstGeom prst="rect">
            <a:avLst/>
          </a:prstGeom>
        </p:spPr>
      </p:pic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ko-KR" altLang="en-US" sz="2300" b="1" dirty="0" err="1" smtClean="0">
                <a:solidFill>
                  <a:srgbClr val="1F497D"/>
                </a:solidFill>
              </a:rPr>
              <a:t>클라우드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 서비스 유형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Open PaaS </a:t>
            </a:r>
            <a:r>
              <a:rPr lang="ko-KR" altLang="en-US" dirty="0"/>
              <a:t>도입 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gray">
          <a:xfrm>
            <a:off x="3899646" y="1530757"/>
            <a:ext cx="5733303" cy="9932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694328" y="3932782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런타임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694328" y="3356086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err="1" smtClean="0">
                <a:solidFill>
                  <a:schemeClr val="tx1"/>
                </a:solidFill>
                <a:latin typeface="+mn-ea"/>
              </a:rPr>
              <a:t>미들웨어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694328" y="2745922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프레임워크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314323" y="2763722"/>
            <a:ext cx="1173505" cy="1614601"/>
          </a:xfrm>
          <a:prstGeom prst="roundRect">
            <a:avLst/>
          </a:prstGeom>
          <a:gradFill>
            <a:gsLst>
              <a:gs pos="0">
                <a:srgbClr val="4DABF5"/>
              </a:gs>
              <a:gs pos="47000">
                <a:srgbClr val="0173D4"/>
              </a:gs>
              <a:gs pos="100000">
                <a:srgbClr val="0048AC"/>
              </a:gs>
            </a:gsLst>
            <a:lin ang="2700000" scaled="1"/>
          </a:gradFill>
          <a:ln w="6350" algn="ctr">
            <a:solidFill>
              <a:srgbClr val="0173D4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 err="1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클라우드</a:t>
            </a:r>
            <a:endParaRPr lang="en-US" altLang="ko-KR" b="1" spc="-5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 defTabSz="801688"/>
            <a:r>
              <a:rPr lang="ko-KR" altLang="en-US" b="1" spc="-5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플랫폼</a:t>
            </a:r>
            <a:endParaRPr lang="en-US" altLang="ko-KR" b="1" spc="-5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 defTabSz="801688"/>
            <a:r>
              <a:rPr lang="en-US" altLang="ko-KR" b="1" spc="-5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(</a:t>
            </a:r>
            <a:r>
              <a:rPr lang="en-US" altLang="ko-KR" b="1" spc="-50" dirty="0" err="1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PaaS</a:t>
            </a:r>
            <a:r>
              <a:rPr lang="en-US" altLang="ko-KR" b="1" spc="-5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1694328" y="2074118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>
                <a:solidFill>
                  <a:schemeClr val="tx1"/>
                </a:solidFill>
                <a:latin typeface="+mn-ea"/>
              </a:rPr>
              <a:t>업무 데이터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694328" y="1519517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업무 서비스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 bwMode="gray">
          <a:xfrm>
            <a:off x="314323" y="1519517"/>
            <a:ext cx="1173505" cy="99072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클라우드</a:t>
            </a:r>
            <a:endParaRPr lang="en-US" altLang="ko-KR" b="1" spc="-5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/>
            <a:r>
              <a:rPr lang="ko-KR" altLang="en-US" b="1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용용</a:t>
            </a:r>
            <a:r>
              <a:rPr lang="en-US" altLang="ko-KR" b="1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SW</a:t>
            </a:r>
          </a:p>
          <a:p>
            <a:pPr algn="ctr" defTabSz="801688"/>
            <a:r>
              <a:rPr lang="en-US" altLang="ko-KR" b="1" spc="-5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(SaaS)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1694328" y="5742801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네트워크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694328" y="5188200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서버</a:t>
            </a:r>
            <a:r>
              <a:rPr lang="en-US" altLang="ko-KR" b="1" spc="-50" dirty="0" smtClean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b="1" spc="-50" dirty="0" smtClean="0">
                <a:solidFill>
                  <a:schemeClr val="tx1"/>
                </a:solidFill>
                <a:latin typeface="+mn-ea"/>
              </a:rPr>
              <a:t>스토리지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694328" y="4614005"/>
            <a:ext cx="2059211" cy="436122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lvl="1" algn="ctr"/>
            <a:r>
              <a:rPr lang="ko-KR" altLang="en-US" b="1" spc="-50" smtClean="0">
                <a:solidFill>
                  <a:schemeClr val="tx1"/>
                </a:solidFill>
                <a:latin typeface="+mn-ea"/>
              </a:rPr>
              <a:t>운영체제</a:t>
            </a:r>
            <a:endParaRPr lang="ko-KR" altLang="en-US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 bwMode="gray">
          <a:xfrm>
            <a:off x="314323" y="4633599"/>
            <a:ext cx="1173505" cy="1530923"/>
          </a:xfrm>
          <a:prstGeom prst="roundRect">
            <a:avLst/>
          </a:prstGeom>
          <a:solidFill>
            <a:srgbClr val="002060"/>
          </a:solidFill>
          <a:ln w="6350" algn="ctr">
            <a:solidFill>
              <a:srgbClr val="002060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 err="1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클라우드</a:t>
            </a:r>
            <a:endParaRPr lang="en-US" altLang="ko-KR" b="1" spc="-5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/>
            <a:r>
              <a:rPr lang="ko-KR" altLang="en-US" b="1" spc="-5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인프라</a:t>
            </a:r>
            <a:endParaRPr lang="en-US" altLang="ko-KR" b="1" spc="-5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801688"/>
            <a:r>
              <a:rPr lang="en-US" altLang="ko-KR" b="1" spc="-5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en-US" altLang="ko-KR" b="1" spc="-50" dirty="0" err="1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IaaS</a:t>
            </a:r>
            <a:r>
              <a:rPr lang="en-US" altLang="ko-KR" b="1" spc="-5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6" name="모서리가 둥근 직사각형 15"/>
          <p:cNvSpPr/>
          <p:nvPr/>
        </p:nvSpPr>
        <p:spPr bwMode="gray">
          <a:xfrm>
            <a:off x="314324" y="815975"/>
            <a:ext cx="3518089" cy="43468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spc="-50" dirty="0" err="1">
                <a:solidFill>
                  <a:schemeClr val="bg1"/>
                </a:solidFill>
                <a:cs typeface="Arial" pitchFamily="34" charset="0"/>
              </a:rPr>
              <a:t>클라우드</a:t>
            </a:r>
            <a:r>
              <a:rPr kumimoji="0" lang="ko-KR" altLang="en-US" b="1" spc="-50" dirty="0">
                <a:solidFill>
                  <a:schemeClr val="bg1"/>
                </a:solidFill>
                <a:cs typeface="Arial" pitchFamily="34" charset="0"/>
              </a:rPr>
              <a:t> 분류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285859" y="2635624"/>
            <a:ext cx="932475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85859" y="4482354"/>
            <a:ext cx="932475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899647" y="1519517"/>
            <a:ext cx="0" cy="46594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 bwMode="gray">
          <a:xfrm>
            <a:off x="3976686" y="815975"/>
            <a:ext cx="5656264" cy="43468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2150C"/>
              </a:gs>
              <a:gs pos="47000">
                <a:srgbClr val="CB120D"/>
              </a:gs>
              <a:gs pos="100000">
                <a:srgbClr val="A11201"/>
              </a:gs>
            </a:gsLst>
            <a:lin ang="2700000" scaled="1"/>
          </a:gradFill>
          <a:ln w="6350" algn="ctr">
            <a:solidFill>
              <a:srgbClr val="CB120D"/>
            </a:solidFill>
            <a:round/>
            <a:headEnd/>
            <a:tailEnd/>
          </a:ln>
          <a:effectLst/>
        </p:spPr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ko-KR" altLang="en-US" b="1" spc="-50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설명 </a:t>
            </a:r>
            <a:r>
              <a:rPr lang="ko-KR" altLang="en-US" b="1" spc="-5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및 예시</a:t>
            </a:r>
          </a:p>
        </p:txBody>
      </p:sp>
      <p:sp>
        <p:nvSpPr>
          <p:cNvPr id="23" name="TextBox 68"/>
          <p:cNvSpPr txBox="1"/>
          <p:nvPr/>
        </p:nvSpPr>
        <p:spPr>
          <a:xfrm>
            <a:off x="3990133" y="1530757"/>
            <a:ext cx="3118723" cy="1020211"/>
          </a:xfrm>
          <a:prstGeom prst="rect">
            <a:avLst/>
          </a:prstGeom>
          <a:noFill/>
        </p:spPr>
        <p:txBody>
          <a:bodyPr wrap="square" lIns="72000" tIns="72000" rIns="72000" bIns="72000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ko-KR" altLang="en-US" sz="1600" b="1" spc="-50" dirty="0" smtClean="0"/>
              <a:t>인터넷을 통해 응용</a:t>
            </a:r>
            <a:r>
              <a:rPr lang="en-US" altLang="ko-KR" sz="1600" b="1" spc="-50" dirty="0" smtClean="0"/>
              <a:t>SW</a:t>
            </a:r>
            <a:r>
              <a:rPr lang="ko-KR" altLang="en-US" sz="1600" b="1" spc="-50" dirty="0" smtClean="0"/>
              <a:t> 이용</a:t>
            </a:r>
            <a:endParaRPr lang="en-US" altLang="ko-KR" sz="1600" b="1" spc="-50" dirty="0" smtClean="0"/>
          </a:p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ko-KR" sz="1600" b="1" spc="-50" dirty="0" smtClean="0"/>
              <a:t>Consume</a:t>
            </a:r>
            <a:endParaRPr lang="en-US" altLang="ko-KR" sz="1600" b="1" spc="-50" dirty="0"/>
          </a:p>
        </p:txBody>
      </p:sp>
      <p:sp>
        <p:nvSpPr>
          <p:cNvPr id="27" name="AutoShape 2"/>
          <p:cNvSpPr>
            <a:spLocks noChangeArrowheads="1"/>
          </p:cNvSpPr>
          <p:nvPr/>
        </p:nvSpPr>
        <p:spPr bwMode="gray">
          <a:xfrm>
            <a:off x="3899646" y="4628137"/>
            <a:ext cx="5733303" cy="15377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25400" dir="402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solidFill>
                <a:prstClr val="black"/>
              </a:solidFill>
              <a:latin typeface="맑은 고딕"/>
              <a:ea typeface="맑은 고딕"/>
              <a:cs typeface="Arial" pitchFamily="34" charset="0"/>
            </a:endParaRPr>
          </a:p>
        </p:txBody>
      </p:sp>
      <p:sp>
        <p:nvSpPr>
          <p:cNvPr id="28" name="TextBox 68"/>
          <p:cNvSpPr txBox="1"/>
          <p:nvPr/>
        </p:nvSpPr>
        <p:spPr>
          <a:xfrm>
            <a:off x="3990133" y="4628137"/>
            <a:ext cx="2998973" cy="1537713"/>
          </a:xfrm>
          <a:prstGeom prst="rect">
            <a:avLst/>
          </a:prstGeom>
          <a:noFill/>
        </p:spPr>
        <p:txBody>
          <a:bodyPr wrap="square" lIns="72000" tIns="72000" rIns="72000" bIns="72000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ko-KR" altLang="en-US" sz="1600" b="1" spc="-50" dirty="0" smtClean="0"/>
              <a:t>인터넷을 </a:t>
            </a:r>
            <a:r>
              <a:rPr lang="ko-KR" altLang="en-US" sz="1600" b="1" spc="-50" dirty="0"/>
              <a:t>통해 가상 자원 </a:t>
            </a:r>
            <a:r>
              <a:rPr lang="ko-KR" altLang="en-US" sz="1600" b="1" spc="-50" dirty="0" smtClean="0"/>
              <a:t>이용</a:t>
            </a:r>
            <a:endParaRPr lang="en-US" altLang="ko-KR" sz="1600" b="1" spc="-50" dirty="0" smtClean="0"/>
          </a:p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ko-KR" sz="1600" b="1" spc="-50" dirty="0"/>
              <a:t>Build</a:t>
            </a:r>
          </a:p>
        </p:txBody>
      </p:sp>
      <p:pic>
        <p:nvPicPr>
          <p:cNvPr id="30" name="Picture 2" descr="http://www.ddaily.co.kr/data/photos/20131027/20131027102437__R8V1T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107" y="5323800"/>
            <a:ext cx="1046014" cy="83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www.logoeps.net/wp-content/uploads/2013/06/Amazon-Web-Services_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258" y="4763899"/>
            <a:ext cx="1360699" cy="5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68"/>
          <p:cNvSpPr txBox="1"/>
          <p:nvPr/>
        </p:nvSpPr>
        <p:spPr>
          <a:xfrm>
            <a:off x="3990133" y="2776189"/>
            <a:ext cx="3979117" cy="1537712"/>
          </a:xfrm>
          <a:prstGeom prst="rect">
            <a:avLst/>
          </a:prstGeom>
          <a:noFill/>
        </p:spPr>
        <p:txBody>
          <a:bodyPr wrap="square" lIns="72000" tIns="72000" rIns="72000" bIns="72000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ko-KR" altLang="en-US" sz="1600" b="1" spc="-50" dirty="0" smtClean="0"/>
              <a:t>인터넷을 </a:t>
            </a:r>
            <a:r>
              <a:rPr lang="ko-KR" altLang="en-US" sz="1600" b="1" spc="-50" dirty="0"/>
              <a:t>통해 플랫폼 </a:t>
            </a:r>
            <a:r>
              <a:rPr lang="ko-KR" altLang="en-US" sz="1600" b="1" spc="-50" dirty="0" smtClean="0"/>
              <a:t>이용</a:t>
            </a:r>
            <a:endParaRPr lang="en-US" altLang="ko-KR" sz="1600" b="1" spc="-50" dirty="0" smtClean="0"/>
          </a:p>
          <a:p>
            <a:pPr marL="182563" indent="-182563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ko-KR" sz="1600" b="1" spc="-50" dirty="0"/>
              <a:t>Deploy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091" y="2081197"/>
            <a:ext cx="1182370" cy="35934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970" y="2843796"/>
            <a:ext cx="877164" cy="817234"/>
          </a:xfrm>
          <a:prstGeom prst="rect">
            <a:avLst/>
          </a:prstGeom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40" y="1560021"/>
            <a:ext cx="1534532" cy="53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57" y="1590501"/>
            <a:ext cx="93345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919" y="2816976"/>
            <a:ext cx="925304" cy="87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482" y="4876154"/>
            <a:ext cx="1293410" cy="4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40" y="5467711"/>
            <a:ext cx="1585162" cy="50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19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>
                <a:solidFill>
                  <a:srgbClr val="1F497D"/>
                </a:solidFill>
              </a:rPr>
              <a:t>Open PaaS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도입 배경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Open PaaS </a:t>
            </a:r>
            <a:r>
              <a:rPr lang="ko-KR" altLang="en-US" dirty="0"/>
              <a:t>도입 </a:t>
            </a:r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26" name="직사각형 25"/>
          <p:cNvSpPr>
            <a:spLocks noChangeArrowheads="1"/>
          </p:cNvSpPr>
          <p:nvPr/>
        </p:nvSpPr>
        <p:spPr bwMode="auto">
          <a:xfrm>
            <a:off x="5286955" y="4922976"/>
            <a:ext cx="4335850" cy="104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76213" indent="-176213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lang="en-US" altLang="ko-KR" b="1" spc="-50" dirty="0" smtClean="0"/>
              <a:t>PaaS: </a:t>
            </a:r>
            <a:r>
              <a:rPr lang="ko-KR" altLang="en-US" b="1" spc="-50" dirty="0" smtClean="0"/>
              <a:t>플랫폼의 표준화 및 유틸리티화 </a:t>
            </a:r>
            <a:endParaRPr lang="en-US" altLang="ko-KR" spc="-50" dirty="0" smtClean="0"/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pc="-50" dirty="0" smtClean="0"/>
              <a:t>개발 및 운영 복잡도를 보다 단순화</a:t>
            </a:r>
            <a:endParaRPr lang="en-US" altLang="ko-KR" spc="-50" dirty="0"/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pc="-50" dirty="0" smtClean="0"/>
              <a:t>민첩성과 </a:t>
            </a:r>
            <a:r>
              <a:rPr lang="ko-KR" altLang="en-US" spc="-50" dirty="0"/>
              <a:t>보다 빠른 </a:t>
            </a:r>
            <a:r>
              <a:rPr lang="en-US" altLang="ko-KR" spc="-50" dirty="0"/>
              <a:t>Time to market</a:t>
            </a:r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pc="-50" dirty="0" smtClean="0"/>
              <a:t>IaaS </a:t>
            </a:r>
            <a:r>
              <a:rPr lang="ko-KR" altLang="en-US" spc="-50" dirty="0" smtClean="0"/>
              <a:t>자원 </a:t>
            </a:r>
            <a:r>
              <a:rPr lang="ko-KR" altLang="en-US" spc="-50" dirty="0" err="1" smtClean="0"/>
              <a:t>활용율</a:t>
            </a:r>
            <a:r>
              <a:rPr lang="ko-KR" altLang="en-US" spc="-50" dirty="0" smtClean="0"/>
              <a:t> 제고</a:t>
            </a:r>
            <a:endParaRPr lang="en-US" altLang="ko-KR" spc="-50" dirty="0"/>
          </a:p>
        </p:txBody>
      </p:sp>
      <p:sp>
        <p:nvSpPr>
          <p:cNvPr id="27" name="직사각형 26"/>
          <p:cNvSpPr>
            <a:spLocks noChangeArrowheads="1"/>
          </p:cNvSpPr>
          <p:nvPr/>
        </p:nvSpPr>
        <p:spPr bwMode="auto">
          <a:xfrm>
            <a:off x="489937" y="4924425"/>
            <a:ext cx="3960000" cy="120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0" tIns="36000" anchor="t"/>
          <a:lstStyle/>
          <a:p>
            <a:pPr marL="176213" indent="-176213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lang="en-US" altLang="ko-KR" b="1" spc="-50" dirty="0" smtClean="0"/>
              <a:t>IaaS: </a:t>
            </a:r>
            <a:r>
              <a:rPr lang="ko-KR" altLang="en-US" b="1" spc="-50" dirty="0" smtClean="0"/>
              <a:t>인프라 리소스의 표준화 및 유틸리티화</a:t>
            </a:r>
            <a:endParaRPr lang="en-US" altLang="ko-KR" spc="-50" dirty="0" smtClean="0"/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pc="-50" dirty="0" smtClean="0"/>
              <a:t>투자 비용 절감</a:t>
            </a:r>
            <a:endParaRPr lang="en-US" altLang="ko-KR" spc="-50" dirty="0" smtClean="0"/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pc="-50" dirty="0" smtClean="0"/>
              <a:t>확장성과 유연성</a:t>
            </a:r>
            <a:endParaRPr lang="en-US" altLang="ko-KR" spc="-50" dirty="0" smtClean="0"/>
          </a:p>
          <a:p>
            <a:pPr marL="458787" indent="-285750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pc="-50" dirty="0" smtClean="0"/>
              <a:t>빠른 </a:t>
            </a:r>
            <a:r>
              <a:rPr lang="en-US" altLang="ko-KR" spc="-50" dirty="0" smtClean="0"/>
              <a:t>Time to market </a:t>
            </a:r>
          </a:p>
          <a:p>
            <a:pPr marL="176213" indent="-176213">
              <a:spcBef>
                <a:spcPts val="4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endParaRPr lang="en-US" altLang="ko-KR" spc="-50" dirty="0"/>
          </a:p>
        </p:txBody>
      </p:sp>
      <p:sp>
        <p:nvSpPr>
          <p:cNvPr id="4" name="모서리가 둥근 직사각형 3"/>
          <p:cNvSpPr/>
          <p:nvPr/>
        </p:nvSpPr>
        <p:spPr bwMode="gray">
          <a:xfrm>
            <a:off x="274319" y="838835"/>
            <a:ext cx="9327005" cy="43468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defTabSz="801688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b="1" spc="-50" dirty="0" smtClean="0">
                <a:solidFill>
                  <a:schemeClr val="bg1"/>
                </a:solidFill>
                <a:cs typeface="Arial" pitchFamily="34" charset="0"/>
              </a:rPr>
              <a:t>플랫폼 표준화 및 유틸리티화로 개발 효율성을 제고</a:t>
            </a:r>
            <a:endParaRPr kumimoji="0" lang="ko-KR" altLang="en-US" b="1" spc="-5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106" y="1945365"/>
            <a:ext cx="4099181" cy="2905456"/>
            <a:chOff x="442106" y="1945365"/>
            <a:chExt cx="4099181" cy="315010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42106" y="1945365"/>
              <a:ext cx="4026481" cy="3098495"/>
            </a:xfrm>
            <a:prstGeom prst="roundRect">
              <a:avLst>
                <a:gd name="adj" fmla="val 3214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254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/>
              <a:endParaRPr lang="ko-KR" altLang="en-US" sz="1000" spc="-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Rectangle 42"/>
            <p:cNvSpPr>
              <a:spLocks noChangeArrowheads="1"/>
            </p:cNvSpPr>
            <p:nvPr/>
          </p:nvSpPr>
          <p:spPr bwMode="auto">
            <a:xfrm>
              <a:off x="563206" y="4261608"/>
              <a:ext cx="3442044" cy="622385"/>
            </a:xfrm>
            <a:prstGeom prst="rect">
              <a:avLst/>
            </a:prstGeom>
            <a:gradFill rotWithShape="1">
              <a:gsLst>
                <a:gs pos="0">
                  <a:srgbClr val="FAD113"/>
                </a:gs>
                <a:gs pos="47000">
                  <a:srgbClr val="F1AB17"/>
                </a:gs>
                <a:gs pos="100000">
                  <a:srgbClr val="F25E16"/>
                </a:gs>
              </a:gsLst>
              <a:lin ang="2700000" scaled="1"/>
            </a:gradFill>
            <a:ln w="3175" algn="ctr">
              <a:solidFill>
                <a:srgbClr val="F1AB17"/>
              </a:solidFill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82550" algn="ctr" defTabSz="801688" eaLnBrk="0" hangingPunct="0"/>
              <a:r>
                <a:rPr lang="en-US" altLang="ko-KR" b="1" spc="-50" dirty="0">
                  <a:sym typeface="Wingdings"/>
                </a:rPr>
                <a:t>IaaS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 bwMode="auto">
            <a:xfrm>
              <a:off x="563206" y="2066980"/>
              <a:ext cx="1654160" cy="203120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ysClr val="window" lastClr="FFFFFF"/>
                </a:gs>
                <a:gs pos="4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 w="127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324000" rIns="72000" bIns="72000" anchor="ctr"/>
            <a:lstStyle/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spc="-50" dirty="0" smtClean="0">
                  <a:solidFill>
                    <a:sysClr val="windowText" lastClr="000000"/>
                  </a:solidFill>
                  <a:cs typeface="Arial" charset="0"/>
                  <a:sym typeface="Wingdings"/>
                </a:rPr>
                <a:t>업무 시스템</a:t>
              </a: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713341" y="2540473"/>
              <a:ext cx="1353892" cy="47138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solidFill>
                    <a:schemeClr val="bg1"/>
                  </a:solidFill>
                  <a:cs typeface="Arial" pitchFamily="34" charset="0"/>
                </a:rPr>
                <a:t>어플리케이션</a:t>
              </a: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 bwMode="auto">
            <a:xfrm>
              <a:off x="713745" y="3104036"/>
              <a:ext cx="1353488" cy="916458"/>
            </a:xfrm>
            <a:prstGeom prst="roundRect">
              <a:avLst>
                <a:gd name="adj" fmla="val 0"/>
              </a:avLst>
            </a:prstGeom>
            <a:solidFill>
              <a:srgbClr val="FEDC5E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25400" dist="12700" dir="4200000" algn="tl" rotWithShape="0">
                <a:prstClr val="black">
                  <a:alpha val="20000"/>
                </a:prstClr>
              </a:outerShdw>
            </a:effectLst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spc="-50" dirty="0" smtClean="0">
                  <a:cs typeface="Arial" pitchFamily="34" charset="0"/>
                </a:rPr>
                <a:t>IaaS 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배포</a:t>
              </a:r>
              <a:r>
                <a:rPr kumimoji="0" lang="en-US" altLang="ko-KR" sz="1200" b="1" spc="-50" dirty="0">
                  <a:cs typeface="Arial" pitchFamily="34" charset="0"/>
                </a:rPr>
                <a:t> 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및 </a:t>
              </a:r>
              <a:endParaRPr kumimoji="0" lang="en-US" altLang="ko-KR" sz="1200" b="1" spc="-50" dirty="0" smtClean="0">
                <a:cs typeface="Arial" pitchFamily="34" charset="0"/>
              </a:endParaRPr>
            </a:p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cs typeface="Arial" pitchFamily="34" charset="0"/>
                </a:rPr>
                <a:t>플랫폼 설치</a:t>
              </a:r>
              <a:r>
                <a:rPr kumimoji="0" lang="en-US" altLang="ko-KR" sz="1200" b="1" spc="-50" dirty="0">
                  <a:cs typeface="Arial" pitchFamily="34" charset="0"/>
                </a:rPr>
                <a:t>∙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운영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41237" y="2623546"/>
              <a:ext cx="40005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사용자관리</a:t>
              </a:r>
              <a:endParaRPr lang="ko-KR" altLang="en-US" sz="1100" b="1" dirty="0"/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4141237" y="2072396"/>
              <a:ext cx="0" cy="1990575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 bwMode="auto">
            <a:xfrm>
              <a:off x="2351090" y="2066980"/>
              <a:ext cx="1654160" cy="203120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ysClr val="window" lastClr="FFFFFF"/>
                </a:gs>
                <a:gs pos="4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 w="127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324000" rIns="72000" bIns="72000" anchor="ctr"/>
            <a:lstStyle/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spc="-50" dirty="0" smtClean="0">
                  <a:solidFill>
                    <a:sysClr val="windowText" lastClr="000000"/>
                  </a:solidFill>
                  <a:cs typeface="Arial" charset="0"/>
                  <a:sym typeface="Wingdings"/>
                </a:rPr>
                <a:t>업무 시스템</a:t>
              </a: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 bwMode="auto">
            <a:xfrm>
              <a:off x="2501225" y="2540473"/>
              <a:ext cx="1353892" cy="47138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solidFill>
                    <a:schemeClr val="bg1"/>
                  </a:solidFill>
                  <a:cs typeface="Arial" pitchFamily="34" charset="0"/>
                </a:rPr>
                <a:t>어플리케이션</a:t>
              </a: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 bwMode="auto">
            <a:xfrm>
              <a:off x="2501629" y="3104036"/>
              <a:ext cx="1353488" cy="916458"/>
            </a:xfrm>
            <a:prstGeom prst="roundRect">
              <a:avLst>
                <a:gd name="adj" fmla="val 0"/>
              </a:avLst>
            </a:prstGeom>
            <a:solidFill>
              <a:srgbClr val="FEDC5E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25400" dist="12700" dir="4200000" algn="tl" rotWithShape="0">
                <a:prstClr val="black">
                  <a:alpha val="20000"/>
                </a:prstClr>
              </a:outerShdw>
            </a:effectLst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spc="-50" dirty="0" smtClean="0">
                  <a:cs typeface="Arial" pitchFamily="34" charset="0"/>
                </a:rPr>
                <a:t>IaaS 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배포</a:t>
              </a:r>
              <a:r>
                <a:rPr kumimoji="0" lang="en-US" altLang="ko-KR" sz="1200" b="1" spc="-50" dirty="0">
                  <a:cs typeface="Arial" pitchFamily="34" charset="0"/>
                </a:rPr>
                <a:t> 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및 </a:t>
              </a:r>
              <a:endParaRPr kumimoji="0" lang="en-US" altLang="ko-KR" sz="1200" b="1" spc="-50" dirty="0" smtClean="0">
                <a:cs typeface="Arial" pitchFamily="34" charset="0"/>
              </a:endParaRPr>
            </a:p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cs typeface="Arial" pitchFamily="34" charset="0"/>
                </a:rPr>
                <a:t>플랫폼 설치</a:t>
              </a:r>
              <a:r>
                <a:rPr kumimoji="0" lang="en-US" altLang="ko-KR" sz="1200" b="1" spc="-50" dirty="0">
                  <a:cs typeface="Arial" pitchFamily="34" charset="0"/>
                </a:rPr>
                <a:t>∙</a:t>
              </a:r>
              <a:r>
                <a:rPr kumimoji="0" lang="ko-KR" altLang="en-US" sz="1200" b="1" spc="-50" dirty="0" smtClean="0">
                  <a:cs typeface="Arial" pitchFamily="34" charset="0"/>
                </a:rPr>
                <a:t>운영</a:t>
              </a: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4141237" y="4261608"/>
              <a:ext cx="0" cy="655365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141237" y="4156752"/>
              <a:ext cx="40005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smtClean="0"/>
                <a:t>서비스공급</a:t>
              </a:r>
              <a:endParaRPr lang="ko-KR" altLang="en-US" sz="1100" b="1" dirty="0"/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5394206" y="1945365"/>
            <a:ext cx="4026481" cy="2905456"/>
          </a:xfrm>
          <a:prstGeom prst="roundRect">
            <a:avLst>
              <a:gd name="adj" fmla="val 3214"/>
            </a:avLst>
          </a:prstGeom>
          <a:solidFill>
            <a:schemeClr val="bg1"/>
          </a:solidFill>
          <a:ln w="6350"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/>
            <a:endParaRPr lang="ko-KR" altLang="en-US" sz="1000" spc="-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35626" y="2062529"/>
            <a:ext cx="3978081" cy="2661403"/>
            <a:chOff x="5423866" y="1873941"/>
            <a:chExt cx="3978081" cy="2849992"/>
          </a:xfrm>
        </p:grpSpPr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5423866" y="4068568"/>
              <a:ext cx="3442044" cy="622385"/>
            </a:xfrm>
            <a:prstGeom prst="rect">
              <a:avLst/>
            </a:prstGeom>
            <a:gradFill rotWithShape="1">
              <a:gsLst>
                <a:gs pos="0">
                  <a:srgbClr val="FAD113"/>
                </a:gs>
                <a:gs pos="47000">
                  <a:srgbClr val="F1AB17"/>
                </a:gs>
                <a:gs pos="100000">
                  <a:srgbClr val="F25E16"/>
                </a:gs>
              </a:gsLst>
              <a:lin ang="2700000" scaled="1"/>
            </a:gradFill>
            <a:ln w="3175" algn="ctr">
              <a:solidFill>
                <a:srgbClr val="F1AB17"/>
              </a:solidFill>
              <a:round/>
              <a:headEnd/>
              <a:tailEnd/>
            </a:ln>
            <a:effectLst>
              <a:outerShdw blurRad="50800" dist="25400" dir="42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82550" algn="ctr" defTabSz="801688" eaLnBrk="0" hangingPunct="0"/>
              <a:r>
                <a:rPr lang="en-US" altLang="ko-KR" b="1" spc="-50" dirty="0">
                  <a:sym typeface="Wingdings"/>
                </a:rPr>
                <a:t>IaaS</a:t>
              </a:r>
            </a:p>
          </p:txBody>
        </p:sp>
        <p:sp>
          <p:nvSpPr>
            <p:cNvPr id="54" name="모서리가 둥근 직사각형 53"/>
            <p:cNvSpPr/>
            <p:nvPr/>
          </p:nvSpPr>
          <p:spPr bwMode="auto">
            <a:xfrm>
              <a:off x="5423866" y="1873941"/>
              <a:ext cx="1654160" cy="1289184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ysClr val="window" lastClr="FFFFFF"/>
                </a:gs>
                <a:gs pos="4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 w="127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324000" rIns="72000" bIns="72000" anchor="ctr"/>
            <a:lstStyle/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spc="-50" dirty="0" smtClean="0">
                  <a:solidFill>
                    <a:sysClr val="windowText" lastClr="000000"/>
                  </a:solidFill>
                  <a:cs typeface="Arial" charset="0"/>
                  <a:sym typeface="Wingdings"/>
                </a:rPr>
                <a:t>업무 시스템</a:t>
              </a: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5574001" y="2347433"/>
              <a:ext cx="1353892" cy="738119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solidFill>
                    <a:schemeClr val="bg1"/>
                  </a:solidFill>
                  <a:cs typeface="Arial" pitchFamily="34" charset="0"/>
                </a:rPr>
                <a:t>어플리케이션</a:t>
              </a: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 bwMode="auto">
            <a:xfrm>
              <a:off x="5655026" y="2752641"/>
              <a:ext cx="1197189" cy="244004"/>
            </a:xfrm>
            <a:prstGeom prst="roundRect">
              <a:avLst>
                <a:gd name="adj" fmla="val 0"/>
              </a:avLst>
            </a:prstGeom>
            <a:solidFill>
              <a:srgbClr val="FEDC5E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25400" dist="12700" dir="4200000" algn="tl" rotWithShape="0">
                <a:prstClr val="black">
                  <a:alpha val="20000"/>
                </a:prstClr>
              </a:outerShdw>
            </a:effectLst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cs typeface="Arial" pitchFamily="34" charset="0"/>
                </a:rPr>
                <a:t>배포 및 운영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001897" y="2057126"/>
              <a:ext cx="40005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사용자관리</a:t>
              </a:r>
              <a:endParaRPr lang="ko-KR" altLang="en-US" sz="1100" b="1" dirty="0"/>
            </a:p>
          </p:txBody>
        </p:sp>
        <p:cxnSp>
          <p:nvCxnSpPr>
            <p:cNvPr id="58" name="직선 화살표 연결선 57"/>
            <p:cNvCxnSpPr/>
            <p:nvPr/>
          </p:nvCxnSpPr>
          <p:spPr>
            <a:xfrm>
              <a:off x="9001897" y="1879356"/>
              <a:ext cx="0" cy="1283769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모서리가 둥근 직사각형 58"/>
            <p:cNvSpPr/>
            <p:nvPr/>
          </p:nvSpPr>
          <p:spPr bwMode="auto">
            <a:xfrm>
              <a:off x="7211750" y="1873941"/>
              <a:ext cx="1654160" cy="1289184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ysClr val="window" lastClr="FFFFFF"/>
                </a:gs>
                <a:gs pos="4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 w="127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324000" rIns="72000" bIns="72000" anchor="ctr"/>
            <a:lstStyle/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spc="-50" dirty="0" smtClean="0">
                  <a:solidFill>
                    <a:sysClr val="windowText" lastClr="000000"/>
                  </a:solidFill>
                  <a:cs typeface="Arial" charset="0"/>
                  <a:sym typeface="Wingdings"/>
                </a:rPr>
                <a:t>업무 시스템</a:t>
              </a: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b="1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  <a:p>
              <a:pPr algn="ctr" defTabSz="801688" eaLnBrk="0" fontAlgn="ctr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pc="-50" dirty="0" smtClean="0">
                <a:solidFill>
                  <a:sysClr val="windowText" lastClr="000000"/>
                </a:solidFill>
                <a:cs typeface="Arial" charset="0"/>
                <a:sym typeface="Wingdings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 bwMode="auto">
            <a:xfrm>
              <a:off x="7361885" y="2347433"/>
              <a:ext cx="1353892" cy="738119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2B2B2"/>
                </a:gs>
                <a:gs pos="4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n w="12700" algn="ctr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solidFill>
                    <a:schemeClr val="bg1"/>
                  </a:solidFill>
                  <a:cs typeface="Arial" pitchFamily="34" charset="0"/>
                </a:rPr>
                <a:t>어플리케이션</a:t>
              </a: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b="1" spc="-5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9001897" y="3297582"/>
              <a:ext cx="0" cy="1426351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8996064" y="3541397"/>
              <a:ext cx="40005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서비스공급</a:t>
              </a:r>
              <a:endParaRPr lang="ko-KR" altLang="en-US" sz="1100" b="1" dirty="0"/>
            </a:p>
          </p:txBody>
        </p:sp>
        <p:sp>
          <p:nvSpPr>
            <p:cNvPr id="64" name="모서리가 둥근 직사각형 63"/>
            <p:cNvSpPr/>
            <p:nvPr/>
          </p:nvSpPr>
          <p:spPr bwMode="auto">
            <a:xfrm>
              <a:off x="7423186" y="2752641"/>
              <a:ext cx="1197189" cy="244004"/>
            </a:xfrm>
            <a:prstGeom prst="roundRect">
              <a:avLst>
                <a:gd name="adj" fmla="val 0"/>
              </a:avLst>
            </a:prstGeom>
            <a:solidFill>
              <a:srgbClr val="FEDC5E"/>
            </a:solidFill>
            <a:ln w="635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25400" dist="12700" dir="4200000" algn="tl" rotWithShape="0">
                <a:prstClr val="black">
                  <a:alpha val="20000"/>
                </a:prstClr>
              </a:outerShdw>
            </a:effectLst>
          </p:spPr>
          <p:txBody>
            <a:bodyPr wrap="none" lIns="72000" tIns="72000" rIns="72000" bIns="72000" anchor="ctr">
              <a:noAutofit/>
            </a:bodyPr>
            <a:lstStyle/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spc="-50" dirty="0" smtClean="0">
                  <a:cs typeface="Arial" pitchFamily="34" charset="0"/>
                </a:rPr>
                <a:t>배포 </a:t>
              </a:r>
              <a:r>
                <a:rPr kumimoji="0" lang="ko-KR" altLang="en-US" sz="1200" b="1" spc="-50" smtClean="0">
                  <a:cs typeface="Arial" pitchFamily="34" charset="0"/>
                </a:rPr>
                <a:t>및 운영</a:t>
              </a:r>
              <a:endParaRPr kumimoji="0" lang="ko-KR" altLang="en-US" sz="1200" b="1" spc="-50" dirty="0" smtClean="0">
                <a:cs typeface="Arial" pitchFamily="34" charset="0"/>
              </a:endParaRPr>
            </a:p>
          </p:txBody>
        </p:sp>
        <p:sp>
          <p:nvSpPr>
            <p:cNvPr id="65" name="Rectangle 42"/>
            <p:cNvSpPr>
              <a:spLocks noChangeArrowheads="1"/>
            </p:cNvSpPr>
            <p:nvPr/>
          </p:nvSpPr>
          <p:spPr bwMode="auto">
            <a:xfrm>
              <a:off x="5423866" y="3297582"/>
              <a:ext cx="3442044" cy="622385"/>
            </a:xfrm>
            <a:prstGeom prst="rect">
              <a:avLst/>
            </a:prstGeom>
            <a:gradFill flip="none" rotWithShape="1">
              <a:gsLst>
                <a:gs pos="0">
                  <a:srgbClr val="F2150C"/>
                </a:gs>
                <a:gs pos="47000">
                  <a:srgbClr val="CB120D"/>
                </a:gs>
                <a:gs pos="100000">
                  <a:srgbClr val="A11201"/>
                </a:gs>
              </a:gsLst>
              <a:path path="circle">
                <a:fillToRect l="100000" t="100000"/>
              </a:path>
              <a:tileRect r="-100000" b="-100000"/>
            </a:gradFill>
            <a:ln w="12700" algn="ctr">
              <a:solidFill>
                <a:srgbClr val="A11201"/>
              </a:solidFill>
              <a:round/>
              <a:headEnd/>
              <a:tailEnd/>
            </a:ln>
            <a:effectLst/>
          </p:spPr>
          <p:txBody>
            <a:bodyPr wrap="none" lIns="72000" tIns="72000" rIns="72000" bIns="72000" anchor="ctr"/>
            <a:lstStyle/>
            <a:p>
              <a:pPr algn="ctr" defTabSz="801688" eaLnBrk="0" fontAlgn="auto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b="1" spc="-50" dirty="0">
                  <a:solidFill>
                    <a:schemeClr val="bg1"/>
                  </a:solidFill>
                  <a:cs typeface="Arial" pitchFamily="34" charset="0"/>
                  <a:sym typeface="Wingdings"/>
                </a:rPr>
                <a:t>PaaS</a:t>
              </a:r>
            </a:p>
          </p:txBody>
        </p:sp>
      </p:grpSp>
      <p:sp>
        <p:nvSpPr>
          <p:cNvPr id="36" name="오른쪽 화살표 35"/>
          <p:cNvSpPr/>
          <p:nvPr/>
        </p:nvSpPr>
        <p:spPr>
          <a:xfrm>
            <a:off x="4772778" y="3713942"/>
            <a:ext cx="459002" cy="432175"/>
          </a:xfrm>
          <a:prstGeom prst="rightArrow">
            <a:avLst/>
          </a:prstGeom>
          <a:gradFill rotWithShape="1">
            <a:gsLst>
              <a:gs pos="0">
                <a:srgbClr val="B2B2B2"/>
              </a:gs>
              <a:gs pos="47000">
                <a:sysClr val="windowText" lastClr="000000">
                  <a:lumMod val="65000"/>
                  <a:lumOff val="35000"/>
                </a:sysClr>
              </a:gs>
              <a:gs pos="100000">
                <a:sysClr val="windowText" lastClr="000000">
                  <a:lumMod val="85000"/>
                  <a:lumOff val="15000"/>
                </a:sysClr>
              </a:gs>
            </a:gsLst>
            <a:lin ang="2700000" scaled="1"/>
          </a:gradFill>
          <a:ln w="12700" algn="ctr">
            <a:solidFill>
              <a:sysClr val="windowText" lastClr="000000">
                <a:lumMod val="75000"/>
                <a:lumOff val="25000"/>
              </a:sys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>
            <a:noAutofit/>
          </a:bodyPr>
          <a:lstStyle/>
          <a:p>
            <a:pPr algn="ctr" defTabSz="801688" eaLnBrk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b="1" kern="0" spc="-50" dirty="0">
              <a:solidFill>
                <a:sysClr val="window" lastClr="FFFFFF"/>
              </a:solidFill>
              <a:cs typeface="Arial" pitchFamily="34" charset="0"/>
            </a:endParaRPr>
          </a:p>
        </p:txBody>
      </p:sp>
      <p:sp>
        <p:nvSpPr>
          <p:cNvPr id="37" name="AutoShape 2"/>
          <p:cNvSpPr>
            <a:spLocks noChangeArrowheads="1"/>
          </p:cNvSpPr>
          <p:nvPr/>
        </p:nvSpPr>
        <p:spPr bwMode="gray">
          <a:xfrm>
            <a:off x="295275" y="1694210"/>
            <a:ext cx="4349324" cy="4471639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/>
          </a:ln>
          <a:effectLst>
            <a:outerShdw blurRad="38100" dist="12700" dir="4020000" algn="tl" rotWithShape="0">
              <a:prstClr val="black">
                <a:alpha val="2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8" name="모서리가 둥근 직사각형 37"/>
          <p:cNvSpPr/>
          <p:nvPr/>
        </p:nvSpPr>
        <p:spPr bwMode="gray">
          <a:xfrm>
            <a:off x="489937" y="1520824"/>
            <a:ext cx="3960000" cy="34771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127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vert="horz" wrap="non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801688"/>
            <a:r>
              <a:rPr lang="en-US" altLang="ko-KR" sz="1600" b="1" dirty="0" smtClean="0">
                <a:solidFill>
                  <a:schemeClr val="bg1"/>
                </a:solidFill>
                <a:latin typeface="+mn-lt"/>
                <a:ea typeface="나눔고딕" pitchFamily="50" charset="-127"/>
                <a:cs typeface="Arial" pitchFamily="34" charset="0"/>
              </a:rPr>
              <a:t>IaaS</a:t>
            </a:r>
            <a:endParaRPr lang="ko-KR" altLang="en-US" sz="1600" b="1" dirty="0" smtClean="0">
              <a:solidFill>
                <a:schemeClr val="bg1"/>
              </a:solidFill>
              <a:latin typeface="+mn-lt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40" name="AutoShape 2"/>
          <p:cNvSpPr>
            <a:spLocks noChangeArrowheads="1"/>
          </p:cNvSpPr>
          <p:nvPr/>
        </p:nvSpPr>
        <p:spPr bwMode="gray">
          <a:xfrm>
            <a:off x="5310529" y="1694210"/>
            <a:ext cx="4300194" cy="4471639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CB120D"/>
            </a:solidFill>
            <a:prstDash val="sysDash"/>
            <a:round/>
            <a:headEnd/>
            <a:tailEnd/>
          </a:ln>
          <a:effectLst>
            <a:outerShdw blurRad="38100" dist="12700" dir="4020000" algn="tl" rotWithShape="0">
              <a:prstClr val="black">
                <a:alpha val="20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algn="ctr" defTabSz="801688" eaLnBrk="0" latinLnBrk="0" hangingPunct="0">
              <a:defRPr/>
            </a:pPr>
            <a:endParaRPr lang="ko-KR" altLang="ko-KR" sz="1800" spc="-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1" name="모서리가 둥근 직사각형 40"/>
          <p:cNvSpPr/>
          <p:nvPr/>
        </p:nvSpPr>
        <p:spPr bwMode="gray">
          <a:xfrm>
            <a:off x="5480626" y="1520824"/>
            <a:ext cx="3960000" cy="347715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none" lIns="72000" tIns="72000" rIns="72000" bIns="90000" numCol="1" rtlCol="0" anchor="ctr" anchorCtr="0" compatLnSpc="1">
            <a:prstTxWarp prst="textNoShape">
              <a:avLst/>
            </a:prstTxWarp>
          </a:bodyPr>
          <a:lstStyle/>
          <a:p>
            <a:pPr algn="ctr" defTabSz="801688"/>
            <a:r>
              <a:rPr lang="en-US" altLang="ko-KR" sz="1600" b="1" spc="-5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Arial" pitchFamily="34" charset="0"/>
              </a:rPr>
              <a:t>PaaS</a:t>
            </a:r>
            <a:endParaRPr lang="ko-KR" altLang="en-US" sz="1600" b="1" spc="-50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1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123826"/>
            <a:ext cx="9906000" cy="6734174"/>
            <a:chOff x="0" y="123826"/>
            <a:chExt cx="9906000" cy="673417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638"/>
              <a:ext cx="9906000" cy="1023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48" y="123826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48" y="203599"/>
              <a:ext cx="2447925" cy="864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50" y="5962650"/>
              <a:ext cx="20383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1581827" y="2348418"/>
            <a:ext cx="68408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1688" eaLnBrk="0" latinLnBrk="0" hangingPunct="0">
              <a:defRPr/>
            </a:pPr>
            <a:r>
              <a:rPr lang="en-US" altLang="ko-KR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2.  Open PaaS </a:t>
            </a:r>
            <a:r>
              <a:rPr lang="ko-KR" altLang="en-US" sz="3200" b="1" spc="-50" dirty="0" smtClean="0">
                <a:solidFill>
                  <a:srgbClr val="002060"/>
                </a:solidFill>
                <a:effectLst>
                  <a:outerShdw blurRad="38100" dist="25400" dir="2700000" algn="tl">
                    <a:srgbClr val="000000">
                      <a:alpha val="20000"/>
                    </a:srgbClr>
                  </a:outerShdw>
                </a:effectLst>
                <a:cs typeface="Arial" pitchFamily="34" charset="0"/>
              </a:rPr>
              <a:t>서비스 개요</a:t>
            </a:r>
            <a:endParaRPr lang="en-US" altLang="ko-KR" sz="3200" b="1" spc="-50" dirty="0">
              <a:solidFill>
                <a:srgbClr val="002060"/>
              </a:solidFill>
              <a:effectLst>
                <a:outerShdw blurRad="38100" dist="25400" dir="2700000" algn="tl">
                  <a:srgbClr val="000000">
                    <a:alpha val="20000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246381" cy="1067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9" y="22026"/>
            <a:ext cx="3333751" cy="1444823"/>
          </a:xfrm>
          <a:prstGeom prst="rect">
            <a:avLst/>
          </a:prstGeom>
          <a:noFill/>
          <a:ln>
            <a:noFill/>
          </a:ln>
          <a:effectLst>
            <a:reflection blurRad="6350" stA="50000" endA="295" endPos="92000" dist="101600" dir="5400000" sy="-100000" algn="bl" rotWithShape="0"/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7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 smtClean="0">
                <a:solidFill>
                  <a:srgbClr val="1F497D"/>
                </a:solidFill>
              </a:rPr>
              <a:t>Open PaaS Context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2.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서비스 개요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7751840" y="3087812"/>
            <a:ext cx="189698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1" dirty="0">
                <a:latin typeface="+mn-ea"/>
              </a:rPr>
              <a:t>어플리케이션 배포</a:t>
            </a:r>
            <a:r>
              <a:rPr lang="en-US" altLang="ko-KR" sz="1200" b="1" i="1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i="1" dirty="0" err="1">
                <a:latin typeface="+mn-ea"/>
              </a:rPr>
              <a:t>스케일업</a:t>
            </a:r>
            <a:r>
              <a:rPr lang="en-US" altLang="ko-KR" sz="1200" b="1" i="1" dirty="0">
                <a:latin typeface="+mn-ea"/>
              </a:rPr>
              <a:t>/</a:t>
            </a:r>
            <a:r>
              <a:rPr lang="ko-KR" altLang="en-US" sz="1200" b="1" i="1" dirty="0">
                <a:latin typeface="+mn-ea"/>
              </a:rPr>
              <a:t>스케일 아웃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7519" y="2239663"/>
            <a:ext cx="7051789" cy="3639927"/>
            <a:chOff x="193643" y="2239663"/>
            <a:chExt cx="7681106" cy="363992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93643" y="3984881"/>
              <a:ext cx="939847" cy="11139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PaaS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관리</a:t>
              </a:r>
              <a:r>
                <a:rPr lang="ko-KR" altLang="en-US" dirty="0">
                  <a:solidFill>
                    <a:schemeClr val="tx1"/>
                  </a:solidFill>
                </a:rPr>
                <a:t>자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477716" y="5368431"/>
              <a:ext cx="6397032" cy="51115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+mn-ea"/>
                </a:rPr>
                <a:t>IaaS (OpenStack, AWS, VMWare)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477716" y="3110857"/>
              <a:ext cx="1462459" cy="64943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어플리케이션</a:t>
              </a:r>
              <a:r>
                <a:rPr lang="en-US" altLang="ko-KR" sz="1200" dirty="0" smtClean="0"/>
                <a:t>1</a:t>
              </a:r>
              <a:endParaRPr lang="ko-KR" altLang="en-US" sz="1200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3116244" y="3110857"/>
              <a:ext cx="1462459" cy="64943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어플리케이션</a:t>
              </a:r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754773" y="3110857"/>
              <a:ext cx="1462459" cy="64943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어플리케이션</a:t>
              </a:r>
              <a:r>
                <a:rPr lang="en-US" altLang="ko-KR" sz="1200" dirty="0" smtClean="0"/>
                <a:t>3</a:t>
              </a:r>
              <a:endParaRPr lang="ko-KR" altLang="en-US" sz="1200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393301" y="3110857"/>
              <a:ext cx="1462459" cy="64943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어플리케이션</a:t>
              </a:r>
              <a:r>
                <a:rPr lang="en-US" altLang="ko-KR" sz="1200" dirty="0" smtClean="0"/>
                <a:t>4</a:t>
              </a:r>
              <a:endParaRPr lang="ko-KR" altLang="en-US" sz="1200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477716" y="3984882"/>
              <a:ext cx="6397033" cy="10989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Open PaaS</a:t>
              </a:r>
            </a:p>
            <a:p>
              <a:pPr algn="ctr"/>
              <a:endParaRPr lang="en-US" altLang="ko-KR" sz="1600" dirty="0">
                <a:latin typeface="+mn-ea"/>
              </a:endParaRPr>
            </a:p>
            <a:p>
              <a:pPr algn="ctr"/>
              <a:endParaRPr lang="ko-KR" altLang="en-US" sz="1600" dirty="0">
                <a:latin typeface="+mn-ea"/>
              </a:endParaRPr>
            </a:p>
          </p:txBody>
        </p:sp>
        <p:cxnSp>
          <p:nvCxnSpPr>
            <p:cNvPr id="46" name="꺾인 연결선 45"/>
            <p:cNvCxnSpPr>
              <a:endCxn id="11" idx="0"/>
            </p:cNvCxnSpPr>
            <p:nvPr/>
          </p:nvCxnSpPr>
          <p:spPr>
            <a:xfrm rot="5400000">
              <a:off x="2182980" y="2265628"/>
              <a:ext cx="871194" cy="819263"/>
            </a:xfrm>
            <a:prstGeom prst="bent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꺾인 연결선 47"/>
            <p:cNvCxnSpPr>
              <a:endCxn id="36" idx="0"/>
            </p:cNvCxnSpPr>
            <p:nvPr/>
          </p:nvCxnSpPr>
          <p:spPr>
            <a:xfrm rot="16200000" flipH="1">
              <a:off x="3002245" y="2265627"/>
              <a:ext cx="871194" cy="819265"/>
            </a:xfrm>
            <a:prstGeom prst="bent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꺾인 연결선 53"/>
            <p:cNvCxnSpPr>
              <a:endCxn id="38" idx="0"/>
            </p:cNvCxnSpPr>
            <p:nvPr/>
          </p:nvCxnSpPr>
          <p:spPr>
            <a:xfrm>
              <a:off x="7124530" y="2239663"/>
              <a:ext cx="0" cy="87119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꺾인 연결선 53"/>
            <p:cNvCxnSpPr>
              <a:endCxn id="37" idx="0"/>
            </p:cNvCxnSpPr>
            <p:nvPr/>
          </p:nvCxnSpPr>
          <p:spPr>
            <a:xfrm>
              <a:off x="5486003" y="2239663"/>
              <a:ext cx="0" cy="87119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꺾인 연결선 53"/>
            <p:cNvCxnSpPr>
              <a:endCxn id="39" idx="1"/>
            </p:cNvCxnSpPr>
            <p:nvPr/>
          </p:nvCxnSpPr>
          <p:spPr>
            <a:xfrm flipV="1">
              <a:off x="1133490" y="4534361"/>
              <a:ext cx="344226" cy="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직사각형 72"/>
          <p:cNvSpPr/>
          <p:nvPr/>
        </p:nvSpPr>
        <p:spPr>
          <a:xfrm>
            <a:off x="7757154" y="4171220"/>
            <a:ext cx="1891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1" dirty="0">
                <a:latin typeface="+mn-ea"/>
              </a:rPr>
              <a:t>컨테이너 </a:t>
            </a:r>
            <a:r>
              <a:rPr lang="ko-KR" altLang="en-US" sz="1200" b="1" i="1" dirty="0" err="1">
                <a:latin typeface="+mn-ea"/>
              </a:rPr>
              <a:t>스케쥴링</a:t>
            </a:r>
            <a:r>
              <a:rPr lang="en-US" altLang="ko-KR" sz="1200" b="1" i="1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i="1" dirty="0">
                <a:latin typeface="+mn-ea"/>
              </a:rPr>
              <a:t>모니터링</a:t>
            </a:r>
            <a:r>
              <a:rPr lang="en-US" altLang="ko-KR" sz="1200" b="1" i="1" dirty="0">
                <a:latin typeface="+mn-ea"/>
              </a:rPr>
              <a:t>, </a:t>
            </a:r>
            <a:r>
              <a:rPr lang="ko-KR" altLang="en-US" sz="1200" b="1" i="1" dirty="0" smtClean="0">
                <a:latin typeface="+mn-ea"/>
              </a:rPr>
              <a:t>복구 </a:t>
            </a:r>
            <a:endParaRPr lang="ko-KR" altLang="en-US" sz="1200" b="1" i="1" dirty="0">
              <a:latin typeface="+mn-ea"/>
            </a:endParaRPr>
          </a:p>
        </p:txBody>
      </p:sp>
      <p:sp>
        <p:nvSpPr>
          <p:cNvPr id="71" name="오른쪽 대괄호 70"/>
          <p:cNvSpPr/>
          <p:nvPr/>
        </p:nvSpPr>
        <p:spPr>
          <a:xfrm>
            <a:off x="7641092" y="3984881"/>
            <a:ext cx="116062" cy="1098959"/>
          </a:xfrm>
          <a:prstGeom prst="rightBracke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대괄호 24"/>
          <p:cNvSpPr/>
          <p:nvPr/>
        </p:nvSpPr>
        <p:spPr>
          <a:xfrm>
            <a:off x="7641092" y="3057332"/>
            <a:ext cx="110749" cy="702957"/>
          </a:xfrm>
          <a:prstGeom prst="rightBracke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66304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490625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14946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39267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363588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87909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56386" y="1544320"/>
            <a:ext cx="2846922" cy="6953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PaaS </a:t>
            </a:r>
            <a:r>
              <a:rPr lang="ko-KR" altLang="en-US" dirty="0">
                <a:solidFill>
                  <a:schemeClr val="tx1"/>
                </a:solidFill>
              </a:rPr>
              <a:t>사용자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테넌트</a:t>
            </a:r>
            <a:r>
              <a:rPr lang="en-US" altLang="ko-KR" dirty="0" smtClean="0">
                <a:solidFill>
                  <a:schemeClr val="tx1"/>
                </a:solidFill>
              </a:rPr>
              <a:t>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64953" y="1544320"/>
            <a:ext cx="1342639" cy="6953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PaaS </a:t>
            </a:r>
            <a:r>
              <a:rPr lang="ko-KR" altLang="en-US" dirty="0">
                <a:solidFill>
                  <a:schemeClr val="tx1"/>
                </a:solidFill>
              </a:rPr>
              <a:t>사용자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테넌트</a:t>
            </a:r>
            <a:r>
              <a:rPr lang="en-US" altLang="ko-KR" dirty="0" smtClean="0">
                <a:solidFill>
                  <a:schemeClr val="tx1"/>
                </a:solidFill>
              </a:rPr>
              <a:t>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169236" y="1544320"/>
            <a:ext cx="1342639" cy="6953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PaaS </a:t>
            </a:r>
            <a:r>
              <a:rPr lang="ko-KR" altLang="en-US" dirty="0">
                <a:solidFill>
                  <a:schemeClr val="tx1"/>
                </a:solidFill>
              </a:rPr>
              <a:t>사용자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테넌트</a:t>
            </a:r>
            <a:r>
              <a:rPr lang="en-US" altLang="ko-KR" dirty="0" smtClean="0">
                <a:solidFill>
                  <a:schemeClr val="tx1"/>
                </a:solidFill>
              </a:rPr>
              <a:t>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12230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236551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860875" y="4573081"/>
            <a:ext cx="404340" cy="4007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161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 txBox="1">
            <a:spLocks/>
          </p:cNvSpPr>
          <p:nvPr/>
        </p:nvSpPr>
        <p:spPr bwMode="auto">
          <a:xfrm>
            <a:off x="137862" y="29621"/>
            <a:ext cx="7324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61950" indent="-361950" eaLnBrk="0" hangingPunct="0">
              <a:defRPr/>
            </a:pPr>
            <a:r>
              <a:rPr kumimoji="0" lang="en-US" altLang="ko-KR" sz="2300" b="1" dirty="0">
                <a:solidFill>
                  <a:srgbClr val="1F497D"/>
                </a:solidFill>
              </a:rPr>
              <a:t>Open PaaS </a:t>
            </a:r>
            <a:r>
              <a:rPr kumimoji="0" lang="ko-KR" altLang="en-US" sz="2300" b="1" dirty="0" smtClean="0">
                <a:solidFill>
                  <a:srgbClr val="1F497D"/>
                </a:solidFill>
              </a:rPr>
              <a:t>서비스</a:t>
            </a:r>
            <a:endParaRPr kumimoji="0" lang="en-US" altLang="ko-KR" sz="2300" b="1" dirty="0">
              <a:solidFill>
                <a:srgbClr val="1F497D"/>
              </a:solidFill>
            </a:endParaRPr>
          </a:p>
        </p:txBody>
      </p:sp>
      <p:sp>
        <p:nvSpPr>
          <p:cNvPr id="21" name="제목 4"/>
          <p:cNvSpPr txBox="1">
            <a:spLocks/>
          </p:cNvSpPr>
          <p:nvPr/>
        </p:nvSpPr>
        <p:spPr bwMode="auto">
          <a:xfrm>
            <a:off x="5933020" y="29621"/>
            <a:ext cx="388345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361950" indent="-361950" algn="r" eaLnBrk="0" hangingPunct="0">
              <a:defRPr kumimoji="0" sz="23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2.  </a:t>
            </a:r>
            <a:r>
              <a:rPr lang="en-US" altLang="ko-KR" dirty="0" smtClean="0"/>
              <a:t>Open PaaS </a:t>
            </a:r>
            <a:r>
              <a:rPr lang="ko-KR" altLang="en-US" dirty="0" smtClean="0"/>
              <a:t>서비스 개요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589841" y="2322929"/>
            <a:ext cx="6581894" cy="3290804"/>
          </a:xfrm>
          <a:prstGeom prst="roundRect">
            <a:avLst>
              <a:gd name="adj" fmla="val 3851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</a:rPr>
              <a:t>개방형 </a:t>
            </a:r>
            <a:r>
              <a:rPr lang="ko-KR" altLang="en-US" b="1" dirty="0" err="1" smtClean="0">
                <a:solidFill>
                  <a:schemeClr val="tx1"/>
                </a:solidFill>
              </a:rPr>
              <a:t>클라우드</a:t>
            </a:r>
            <a:r>
              <a:rPr lang="ko-KR" altLang="en-US" b="1" dirty="0" smtClean="0">
                <a:solidFill>
                  <a:schemeClr val="tx1"/>
                </a:solidFill>
              </a:rPr>
              <a:t> 플랫폼</a:t>
            </a:r>
            <a:r>
              <a:rPr lang="en-US" altLang="ko-KR" b="1" dirty="0" smtClean="0">
                <a:solidFill>
                  <a:schemeClr val="tx1"/>
                </a:solidFill>
              </a:rPr>
              <a:t>(Open PaaS)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49221" y="5772230"/>
            <a:ext cx="6319338" cy="51115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클라우드</a:t>
            </a:r>
            <a:r>
              <a:rPr lang="ko-KR" altLang="en-US" dirty="0" smtClean="0"/>
              <a:t> 인프라</a:t>
            </a:r>
            <a:r>
              <a:rPr lang="en-US" altLang="ko-KR" dirty="0" smtClean="0"/>
              <a:t>(IaaS)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8469339" y="2635071"/>
            <a:ext cx="939847" cy="1752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PaaS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</a:p>
        </p:txBody>
      </p:sp>
      <p:cxnSp>
        <p:nvCxnSpPr>
          <p:cNvPr id="8" name="직선 화살표 연결선 7"/>
          <p:cNvCxnSpPr>
            <a:endCxn id="20" idx="3"/>
          </p:cNvCxnSpPr>
          <p:nvPr/>
        </p:nvCxnSpPr>
        <p:spPr>
          <a:xfrm flipH="1">
            <a:off x="7836867" y="3564891"/>
            <a:ext cx="632473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9" idx="2"/>
            <a:endCxn id="6" idx="0"/>
          </p:cNvCxnSpPr>
          <p:nvPr/>
        </p:nvCxnSpPr>
        <p:spPr>
          <a:xfrm>
            <a:off x="4808890" y="5334000"/>
            <a:ext cx="0" cy="43823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653927" y="1546937"/>
            <a:ext cx="6319337" cy="53089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어플리케이션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469340" y="5001504"/>
            <a:ext cx="1056504" cy="1030814"/>
            <a:chOff x="8481391" y="1016732"/>
            <a:chExt cx="1080122" cy="13652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8481391" y="1376339"/>
              <a:ext cx="1080121" cy="25947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외부 시스템</a:t>
              </a:r>
              <a:endParaRPr lang="ko-KR" altLang="en-US" sz="10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481392" y="1016732"/>
              <a:ext cx="1080121" cy="2594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PaaS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컴포넌트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8481391" y="1738889"/>
              <a:ext cx="1080121" cy="2594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사용자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V="1">
              <a:off x="8481392" y="2240868"/>
              <a:ext cx="405689" cy="7206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8861336" y="2135750"/>
              <a:ext cx="6976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상호작용</a:t>
              </a:r>
              <a:endParaRPr lang="ko-KR" altLang="en-US" sz="10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402027" y="3631461"/>
            <a:ext cx="893181" cy="8649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PaaS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57332" y="4812576"/>
            <a:ext cx="5903116" cy="5214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인프라 제어 및 </a:t>
            </a:r>
            <a:r>
              <a:rPr lang="ko-KR" altLang="en-US" dirty="0" smtClean="0">
                <a:solidFill>
                  <a:schemeClr val="tx1"/>
                </a:solidFill>
              </a:rPr>
              <a:t>관리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596727" y="2741715"/>
            <a:ext cx="1240140" cy="164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운영환경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517484" y="2741715"/>
            <a:ext cx="2585622" cy="164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실행환경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2" idx="3"/>
            <a:endCxn id="20" idx="1"/>
          </p:cNvCxnSpPr>
          <p:nvPr/>
        </p:nvCxnSpPr>
        <p:spPr>
          <a:xfrm>
            <a:off x="6103106" y="3564891"/>
            <a:ext cx="493621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2" idx="2"/>
            <a:endCxn id="19" idx="0"/>
          </p:cNvCxnSpPr>
          <p:nvPr/>
        </p:nvCxnSpPr>
        <p:spPr>
          <a:xfrm flipH="1">
            <a:off x="4808890" y="4388067"/>
            <a:ext cx="1405" cy="424509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31" idx="3"/>
            <a:endCxn id="28" idx="1"/>
          </p:cNvCxnSpPr>
          <p:nvPr/>
        </p:nvCxnSpPr>
        <p:spPr>
          <a:xfrm flipV="1">
            <a:off x="1295208" y="3065832"/>
            <a:ext cx="568943" cy="1851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8" idx="3"/>
          </p:cNvCxnSpPr>
          <p:nvPr/>
        </p:nvCxnSpPr>
        <p:spPr>
          <a:xfrm>
            <a:off x="3117785" y="3065832"/>
            <a:ext cx="399699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1864151" y="3739831"/>
            <a:ext cx="1253634" cy="6482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개발환</a:t>
            </a:r>
            <a:r>
              <a:rPr lang="ko-KR" altLang="en-US" dirty="0">
                <a:solidFill>
                  <a:schemeClr val="tx1"/>
                </a:solidFill>
              </a:rPr>
              <a:t>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864151" y="2741714"/>
            <a:ext cx="1253634" cy="6482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서비스환경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17" idx="3"/>
            <a:endCxn id="27" idx="1"/>
          </p:cNvCxnSpPr>
          <p:nvPr/>
        </p:nvCxnSpPr>
        <p:spPr>
          <a:xfrm>
            <a:off x="1295208" y="4063949"/>
            <a:ext cx="568943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117785" y="4068977"/>
            <a:ext cx="399699" cy="0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402027" y="2644666"/>
            <a:ext cx="893181" cy="8460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서비스 연계 </a:t>
            </a:r>
            <a:endParaRPr lang="en-US" altLang="ko-KR" dirty="0"/>
          </a:p>
          <a:p>
            <a:pPr algn="ctr"/>
            <a:r>
              <a:rPr lang="ko-KR" altLang="en-US" dirty="0"/>
              <a:t>시스템</a:t>
            </a:r>
          </a:p>
        </p:txBody>
      </p:sp>
      <p:cxnSp>
        <p:nvCxnSpPr>
          <p:cNvPr id="32" name="직선 화살표 연결선 31"/>
          <p:cNvCxnSpPr>
            <a:stCxn id="10" idx="2"/>
            <a:endCxn id="22" idx="0"/>
          </p:cNvCxnSpPr>
          <p:nvPr/>
        </p:nvCxnSpPr>
        <p:spPr>
          <a:xfrm flipH="1">
            <a:off x="4810295" y="2077836"/>
            <a:ext cx="3301" cy="663879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8" idx="0"/>
          </p:cNvCxnSpPr>
          <p:nvPr/>
        </p:nvCxnSpPr>
        <p:spPr>
          <a:xfrm>
            <a:off x="2490968" y="2077837"/>
            <a:ext cx="0" cy="663877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0" idx="2"/>
          </p:cNvCxnSpPr>
          <p:nvPr/>
        </p:nvCxnSpPr>
        <p:spPr>
          <a:xfrm flipV="1">
            <a:off x="7216797" y="4388067"/>
            <a:ext cx="0" cy="424509"/>
          </a:xfrm>
          <a:prstGeom prst="straightConnector1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 bwMode="gray">
          <a:xfrm>
            <a:off x="307974" y="854528"/>
            <a:ext cx="9285969" cy="443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2B2B2"/>
              </a:gs>
              <a:gs pos="47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25400" dir="4200000" algn="tl" rotWithShape="0">
              <a:prstClr val="black">
                <a:alpha val="28000"/>
              </a:prstClr>
            </a:outerShdw>
          </a:effectLst>
        </p:spPr>
        <p:txBody>
          <a:bodyPr wrap="none" lIns="72000" tIns="72000" rIns="72000" bIns="72000" anchor="ctr"/>
          <a:lstStyle/>
          <a:p>
            <a:pPr marL="263525" defTabSz="80168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Open PaaS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 서비스는 </a:t>
            </a:r>
            <a:r>
              <a:rPr kumimoji="0" lang="en-US" altLang="ko-KR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5</a:t>
            </a:r>
            <a:r>
              <a:rPr kumimoji="0" lang="ko-KR" altLang="en-US" sz="1600" b="1" spc="-50" dirty="0" smtClea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개 영역으로 구분</a:t>
            </a:r>
          </a:p>
        </p:txBody>
      </p:sp>
    </p:spTree>
    <p:extLst>
      <p:ext uri="{BB962C8B-B14F-4D97-AF65-F5344CB8AC3E}">
        <p14:creationId xmlns:p14="http://schemas.microsoft.com/office/powerpoint/2010/main" val="8284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t"/>
      <a:lstStyle>
        <a:defPPr algn="ctr" latinLnBrk="0">
          <a:defRPr sz="10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96867</TotalTime>
  <Words>1863</Words>
  <Application>Microsoft Office PowerPoint</Application>
  <PresentationFormat>A4 용지(210x297mm)</PresentationFormat>
  <Paragraphs>856</Paragraphs>
  <Slides>27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굴림</vt:lpstr>
      <vt:lpstr>Arial</vt:lpstr>
      <vt:lpstr>Wingdings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jssong</dc:creator>
  <cp:lastModifiedBy>최근식</cp:lastModifiedBy>
  <cp:revision>6891</cp:revision>
  <cp:lastPrinted>2014-12-17T02:28:30Z</cp:lastPrinted>
  <dcterms:created xsi:type="dcterms:W3CDTF">2009-02-02T11:47:52Z</dcterms:created>
  <dcterms:modified xsi:type="dcterms:W3CDTF">2015-09-15T07:38:08Z</dcterms:modified>
</cp:coreProperties>
</file>